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7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70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jp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jp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jp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05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jp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6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10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30.png"/><Relationship Id="rId14" Type="http://schemas.openxmlformats.org/officeDocument/2006/relationships/image" Target="../media/image245.png"/><Relationship Id="rId15" Type="http://schemas.openxmlformats.org/officeDocument/2006/relationships/image" Target="../media/image204.png"/><Relationship Id="rId16" Type="http://schemas.openxmlformats.org/officeDocument/2006/relationships/image" Target="../media/image246.png"/><Relationship Id="rId17" Type="http://schemas.openxmlformats.org/officeDocument/2006/relationships/image" Target="../media/image247.png"/><Relationship Id="rId18" Type="http://schemas.openxmlformats.org/officeDocument/2006/relationships/image" Target="../media/image248.png"/><Relationship Id="rId19" Type="http://schemas.openxmlformats.org/officeDocument/2006/relationships/image" Target="../media/image249.png"/><Relationship Id="rId20" Type="http://schemas.openxmlformats.org/officeDocument/2006/relationships/image" Target="../media/image250.png"/><Relationship Id="rId21" Type="http://schemas.openxmlformats.org/officeDocument/2006/relationships/image" Target="../media/image251.png"/><Relationship Id="rId22" Type="http://schemas.openxmlformats.org/officeDocument/2006/relationships/image" Target="../media/image252.png"/><Relationship Id="rId23" Type="http://schemas.openxmlformats.org/officeDocument/2006/relationships/image" Target="../media/image25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Relationship Id="rId26" Type="http://schemas.openxmlformats.org/officeDocument/2006/relationships/image" Target="../media/image108.png"/><Relationship Id="rId27" Type="http://schemas.openxmlformats.org/officeDocument/2006/relationships/image" Target="../media/image109.png"/><Relationship Id="rId28" Type="http://schemas.openxmlformats.org/officeDocument/2006/relationships/image" Target="../media/image110.png"/><Relationship Id="rId29" Type="http://schemas.openxmlformats.org/officeDocument/2006/relationships/image" Target="../media/image111.png"/><Relationship Id="rId30" Type="http://schemas.openxmlformats.org/officeDocument/2006/relationships/image" Target="../media/image112.png"/><Relationship Id="rId31" Type="http://schemas.openxmlformats.org/officeDocument/2006/relationships/image" Target="../media/image113.png"/><Relationship Id="rId32" Type="http://schemas.openxmlformats.org/officeDocument/2006/relationships/image" Target="../media/image1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05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381790" y="-1428750"/>
            <a:ext cx="4762380" cy="4762500"/>
          </a:xfrm>
          <a:prstGeom prst="roundRect">
            <a:avLst>
              <a:gd name="adj" fmla="val 50000"/>
            </a:avLst>
          </a:prstGeom>
          <a:solidFill>
            <a:srgbClr val="2E5C8E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-761980" y="4190999"/>
            <a:ext cx="3809904" cy="3809999"/>
          </a:xfrm>
          <a:prstGeom prst="roundRect">
            <a:avLst>
              <a:gd name="adj" fmla="val 50000"/>
            </a:avLst>
          </a:prstGeom>
          <a:solidFill>
            <a:srgbClr val="7B3F9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-952476" y="1904999"/>
            <a:ext cx="2857428" cy="2857500"/>
          </a:xfrm>
          <a:prstGeom prst="roundRect">
            <a:avLst>
              <a:gd name="adj" fmla="val 50000"/>
            </a:avLst>
          </a:prstGeom>
          <a:solidFill>
            <a:srgbClr val="4A90A4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752956" y="1234848"/>
            <a:ext cx="685782" cy="5021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2596" y="2362199"/>
            <a:ext cx="7896027" cy="1714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5850"/>
              </a:lnSpc>
              <a:spcBef>
                <a:spcPts val="0"/>
              </a:spcBef>
              <a:spcAft>
                <a:spcPts val="2080"/>
              </a:spcAft>
            </a:pPr>
            <a:r>
              <a:rPr sz="4305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 Smart Dairy</a:t>
            </a:r>
            <a:r>
              <a:rPr sz="1104"/>
              <a:t>
</a:t>
            </a:r>
            <a:r>
              <a:rPr sz="4305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Digital Transformation 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281" y="4381499"/>
            <a:ext cx="2743131" cy="38100"/>
          </a:xfrm>
          <a:prstGeom prst="rect">
            <a:avLst/>
          </a:prstGeom>
          <a:gradFill rotWithShape="1">
            <a:gsLst>
              <a:gs pos="0">
                <a:srgbClr val="2E5C8E"/>
              </a:gs>
              <a:gs pos="100000">
                <a:srgbClr val="7B3F96"/>
              </a:gs>
            </a:gsLst>
            <a:lin scaled="0" ang="108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628834" y="4724399"/>
            <a:ext cx="6943551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3120"/>
              </a:spcAft>
            </a:pPr>
            <a:r>
              <a:rPr sz="1435" b="0">
                <a:solidFill>
                  <a:srgbClr val="4A90A4"/>
                </a:solidFill>
                <a:latin typeface="Montserrat"/>
                <a:rFonts ascii="Montserrat" hAnsi="Montserrat" eastAsia="Montserrat" cs="Montserrat"/>
              </a:rPr>
              <a:t>From Traditional Farm to Technology-Enabled Enterprise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3428914" y="5525060"/>
            <a:ext cx="190495" cy="151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95607" y="5486400"/>
            <a:ext cx="191447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 Smart Group Company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5914877" y="5519457"/>
            <a:ext cx="190495" cy="1624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81570" y="5486400"/>
            <a:ext cx="91437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Bangladesh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7400739" y="5511052"/>
            <a:ext cx="190495" cy="1792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67433" y="5486400"/>
            <a:ext cx="109534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February 2026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819900"/>
            <a:ext cx="12191695" cy="38100"/>
          </a:xfrm>
          <a:prstGeom prst="rect">
            <a:avLst/>
          </a:prstGeom>
          <a:gradFill rotWithShape="1">
            <a:gsLst>
              <a:gs pos="0">
                <a:srgbClr val="2E5C8E"/>
              </a:gs>
              <a:gs pos="33000">
                <a:srgbClr val="4A90A4"/>
              </a:gs>
              <a:gs pos="66000">
                <a:srgbClr val="7B3F96"/>
              </a:gs>
              <a:gs pos="100000">
                <a:srgbClr val="F5A623"/>
              </a:gs>
            </a:gsLst>
            <a:lin scaled="0" ang="108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686582" y="-1000125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-590535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4CAF50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6886402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Key Features: Web Portals &amp; Mobile Apps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2057400"/>
            <a:ext cx="3276518" cy="1695449"/>
          </a:xfrm>
          <a:prstGeom prst="roundRect">
            <a:avLst>
              <a:gd name="adj" fmla="val 1348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52436" y="2246127"/>
            <a:ext cx="247643" cy="213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278" y="2247899"/>
            <a:ext cx="1362040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B2C E-commerce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2436" y="2647949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66733" y="2590799"/>
            <a:ext cx="154301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Product Catalog &amp; Filtering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2436" y="285750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66733" y="2800350"/>
            <a:ext cx="152396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Shopping Cart &amp; Checkout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2436" y="306705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66733" y="3009900"/>
            <a:ext cx="116202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Subscription Service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52436" y="3276599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66733" y="3219449"/>
            <a:ext cx="150491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Multiple Payment Options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52436" y="348615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66733" y="3429000"/>
            <a:ext cx="93342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Loyalty Program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09904" y="2057400"/>
            <a:ext cx="3276518" cy="1695449"/>
          </a:xfrm>
          <a:prstGeom prst="roundRect">
            <a:avLst>
              <a:gd name="adj" fmla="val 1348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3981350" y="2254766"/>
            <a:ext cx="247643" cy="1958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05192" y="2247899"/>
            <a:ext cx="134299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B2B Marketplace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981350" y="2647949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095647" y="2590799"/>
            <a:ext cx="124774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Partner Management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81350" y="285750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095647" y="2800350"/>
            <a:ext cx="114297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Bulk Ordering (CSV)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981350" y="306705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095647" y="3009900"/>
            <a:ext cx="121916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Credit Terms &amp; Limits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981350" y="3276599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095647" y="3219449"/>
            <a:ext cx="104772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Volume Discounts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981350" y="348615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4095647" y="3429000"/>
            <a:ext cx="78103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Invoice Portal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80990" y="3905249"/>
            <a:ext cx="3276518" cy="1695449"/>
          </a:xfrm>
          <a:prstGeom prst="roundRect">
            <a:avLst>
              <a:gd name="adj" fmla="val 1348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552436" y="4106936"/>
            <a:ext cx="247643" cy="18717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76278" y="4095749"/>
            <a:ext cx="151443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Farm Management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52436" y="4495799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66733" y="4438649"/>
            <a:ext cx="120011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Herd Tracking (RFID)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52436" y="470535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66733" y="4648200"/>
            <a:ext cx="87627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Health Records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52436" y="491490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666733" y="4857750"/>
            <a:ext cx="134299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Breeding Management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52436" y="5124449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66733" y="5067299"/>
            <a:ext cx="142871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Milk Production Tracking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52436" y="533400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666733" y="5276850"/>
            <a:ext cx="109534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Feed Management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809904" y="3905249"/>
            <a:ext cx="3276518" cy="1695449"/>
          </a:xfrm>
          <a:prstGeom prst="roundRect">
            <a:avLst>
              <a:gd name="adj" fmla="val 1348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3981350" y="4085338"/>
            <a:ext cx="247643" cy="23037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305192" y="4095749"/>
            <a:ext cx="1552536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Mobile Applications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981350" y="4495799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4095647" y="4438649"/>
            <a:ext cx="202877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Customer App: Ordering &amp; Tracking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3981350" y="470535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4095647" y="4648200"/>
            <a:ext cx="198115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Field Sales App: Visits &amp; Collections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3981350" y="491490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4095647" y="4857750"/>
            <a:ext cx="179065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Farmer App: Data Entry &amp; Tasks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3981350" y="5124449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4095647" y="5067299"/>
            <a:ext cx="98105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Offline Capability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981350" y="5334000"/>
            <a:ext cx="38099" cy="38100"/>
          </a:xfrm>
          <a:prstGeom prst="roundRect">
            <a:avLst>
              <a:gd name="adj" fmla="val 49995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4095647" y="5276850"/>
            <a:ext cx="104772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Push Notifications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7543611" y="1638299"/>
            <a:ext cx="4267093" cy="1943100"/>
          </a:xfrm>
          <a:prstGeom prst="roundRect">
            <a:avLst>
              <a:gd name="adj" fmla="val 11764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7753156" y="1868142"/>
            <a:ext cx="266693" cy="22611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096047" y="1847849"/>
            <a:ext cx="164778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Subscription Plans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7753156" y="22669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4CAF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2" name="Picture 61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7819829" y="2354211"/>
            <a:ext cx="171445" cy="14932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134146" y="2324100"/>
            <a:ext cx="733406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Daily Fresh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934426" y="2305049"/>
            <a:ext cx="66673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10% OFF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7753156" y="266700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7B3F9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7836528" y="2743200"/>
            <a:ext cx="138047" cy="17145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134146" y="2724150"/>
            <a:ext cx="1009624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Weekly Bundle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010624" y="2705099"/>
            <a:ext cx="60005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7% OFF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7753156" y="30670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2E5C8E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0" name="Picture 69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7819829" y="3154311"/>
            <a:ext cx="171445" cy="14932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134146" y="3124200"/>
            <a:ext cx="83817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Monthly Box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0624" y="3105149"/>
            <a:ext cx="59053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5% OFF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7543611" y="3733799"/>
            <a:ext cx="2076398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4" name="TextBox 73"/>
          <p:cNvSpPr txBox="1"/>
          <p:nvPr/>
        </p:nvSpPr>
        <p:spPr>
          <a:xfrm>
            <a:off x="7676958" y="3867149"/>
            <a:ext cx="180970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24/7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76958" y="4190999"/>
            <a:ext cx="180970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Online Store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9734306" y="3733799"/>
            <a:ext cx="2076398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TextBox 76"/>
          <p:cNvSpPr txBox="1"/>
          <p:nvPr/>
        </p:nvSpPr>
        <p:spPr>
          <a:xfrm>
            <a:off x="9867653" y="3867149"/>
            <a:ext cx="180970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5+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867653" y="4190999"/>
            <a:ext cx="180970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Payment Methods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7543611" y="4591050"/>
            <a:ext cx="2076398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TextBox 79"/>
          <p:cNvSpPr txBox="1"/>
          <p:nvPr/>
        </p:nvSpPr>
        <p:spPr>
          <a:xfrm>
            <a:off x="7676958" y="4724399"/>
            <a:ext cx="180970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100%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676958" y="5048250"/>
            <a:ext cx="180970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Traceability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9734306" y="4591050"/>
            <a:ext cx="2076398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3" name="TextBox 82"/>
          <p:cNvSpPr txBox="1"/>
          <p:nvPr/>
        </p:nvSpPr>
        <p:spPr>
          <a:xfrm>
            <a:off x="9867653" y="4724399"/>
            <a:ext cx="180970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5-10%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867653" y="5048250"/>
            <a:ext cx="180970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Subscriber Savings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7543611" y="5486400"/>
            <a:ext cx="4267093" cy="533399"/>
          </a:xfrm>
          <a:prstGeom prst="roundRect">
            <a:avLst>
              <a:gd name="adj" fmla="val 28571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6" name="Round Same Side Corner Rectangle 85"/>
          <p:cNvSpPr/>
          <p:nvPr/>
        </p:nvSpPr>
        <p:spPr>
          <a:xfrm rot="16200000">
            <a:off x="7342952" y="5687059"/>
            <a:ext cx="5333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7" name="Picture 86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7696007" y="5671857"/>
            <a:ext cx="190495" cy="162485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962700" y="5600700"/>
            <a:ext cx="3733706" cy="304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71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Omnichannel Experience: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Seamless integration across web and mobile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685782" y="-1000125"/>
            <a:ext cx="4095647" cy="4095749"/>
          </a:xfrm>
          <a:prstGeom prst="roundRect">
            <a:avLst>
              <a:gd name="adj" fmla="val 50000"/>
            </a:avLst>
          </a:prstGeom>
          <a:solidFill>
            <a:srgbClr val="4CAF50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258068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7B3F96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3219369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IoT Smart Farming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380990" y="2008224"/>
            <a:ext cx="247643" cy="155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832" y="1962149"/>
            <a:ext cx="2714557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Real-Time Monitoring Network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0990" y="2343150"/>
            <a:ext cx="3295567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-76844" y="2800984"/>
            <a:ext cx="10477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552436" y="2490658"/>
            <a:ext cx="209544" cy="181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179" y="2476499"/>
            <a:ext cx="80007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Milk Meters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2436" y="27622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Volume tracking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436" y="29336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Temperature monitoring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436" y="31051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Conductivity testing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790855" y="2343150"/>
            <a:ext cx="3295567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 Same Side Corner Rectangle 15"/>
          <p:cNvSpPr/>
          <p:nvPr/>
        </p:nvSpPr>
        <p:spPr>
          <a:xfrm rot="16200000">
            <a:off x="3333021" y="2800984"/>
            <a:ext cx="10477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3962300" y="2504817"/>
            <a:ext cx="209544" cy="1529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48043" y="2476499"/>
            <a:ext cx="119059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Quality Analyzers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62300" y="27622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Fat% &amp; SNF%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2300" y="29336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Protein &amp; lactose%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62300" y="31051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Density measurement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80990" y="3505199"/>
            <a:ext cx="3295567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ound Same Side Corner Rectangle 22"/>
          <p:cNvSpPr/>
          <p:nvPr/>
        </p:nvSpPr>
        <p:spPr>
          <a:xfrm rot="16200000">
            <a:off x="-76844" y="3963033"/>
            <a:ext cx="10477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552436" y="3652708"/>
            <a:ext cx="209544" cy="1812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8179" y="3638550"/>
            <a:ext cx="159063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Environmental Sensors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436" y="39242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Barn temperature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2436" y="40957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Humidity levels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2436" y="42671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Air quality monitoring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790855" y="3505199"/>
            <a:ext cx="3295567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ound Same Side Corner Rectangle 29"/>
          <p:cNvSpPr/>
          <p:nvPr/>
        </p:nvSpPr>
        <p:spPr>
          <a:xfrm rot="16200000">
            <a:off x="3333021" y="3963033"/>
            <a:ext cx="10477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3987959" y="3638550"/>
            <a:ext cx="158227" cy="2095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248043" y="3638550"/>
            <a:ext cx="1162020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Cattle Wearables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62300" y="39242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Activity tracking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62300" y="40957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Heat detection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62300" y="42671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Rumination monitoring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80990" y="4667249"/>
            <a:ext cx="3295567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ound Same Side Corner Rectangle 36"/>
          <p:cNvSpPr/>
          <p:nvPr/>
        </p:nvSpPr>
        <p:spPr>
          <a:xfrm rot="16200000">
            <a:off x="-76844" y="5125083"/>
            <a:ext cx="10477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552436" y="4814758"/>
            <a:ext cx="209544" cy="18123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38179" y="4800600"/>
            <a:ext cx="742931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Cold Chain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2436" y="5086350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Temperature alerts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2436" y="5257800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Humidity control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2436" y="5429250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Quality assurance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790855" y="4667249"/>
            <a:ext cx="3295567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ound Same Side Corner Rectangle 43"/>
          <p:cNvSpPr/>
          <p:nvPr/>
        </p:nvSpPr>
        <p:spPr>
          <a:xfrm rot="16200000">
            <a:off x="3333021" y="5125083"/>
            <a:ext cx="10477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3962300" y="4891370"/>
            <a:ext cx="209544" cy="2800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248043" y="4800600"/>
            <a:ext cx="962000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RFID Tracking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62300" y="5086350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Individual cow ID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62300" y="5257800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Lineage tracking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62300" y="5429250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Farm-to-fork data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7543611" y="1809749"/>
            <a:ext cx="4267093" cy="1695449"/>
          </a:xfrm>
          <a:prstGeom prst="roundRect">
            <a:avLst>
              <a:gd name="adj" fmla="val 1348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7753156" y="2039457"/>
            <a:ext cx="247643" cy="20733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076998" y="2019299"/>
            <a:ext cx="140013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Automated Alerts</a:t>
            </a: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7753156" y="2395076"/>
            <a:ext cx="171445" cy="14379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000799" y="2381250"/>
            <a:ext cx="100009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Health anomalies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7753156" y="2645491"/>
            <a:ext cx="171445" cy="13826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000799" y="2628900"/>
            <a:ext cx="93342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Estrus detection</a:t>
            </a: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7753156" y="2893141"/>
            <a:ext cx="171445" cy="138266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000799" y="2876549"/>
            <a:ext cx="122869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Treatment reminders</a:t>
            </a:r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7753156" y="3138026"/>
            <a:ext cx="171445" cy="14379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000799" y="3124200"/>
            <a:ext cx="101914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Quality deviations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7543611" y="3657600"/>
            <a:ext cx="1362040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TextBox 61"/>
          <p:cNvSpPr txBox="1"/>
          <p:nvPr/>
        </p:nvSpPr>
        <p:spPr>
          <a:xfrm>
            <a:off x="7676958" y="3790949"/>
            <a:ext cx="1095347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24/7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676958" y="4114800"/>
            <a:ext cx="109534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Monitoring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9000899" y="3657600"/>
            <a:ext cx="1362040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9134246" y="3790949"/>
            <a:ext cx="1095347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100%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134246" y="4114800"/>
            <a:ext cx="109534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Uptime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10448663" y="3657600"/>
            <a:ext cx="1362040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TextBox 67"/>
          <p:cNvSpPr txBox="1"/>
          <p:nvPr/>
        </p:nvSpPr>
        <p:spPr>
          <a:xfrm>
            <a:off x="10582010" y="3790949"/>
            <a:ext cx="1095347" cy="6096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Real-Time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2010" y="4419600"/>
            <a:ext cx="109534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Data Flow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7543611" y="4857750"/>
            <a:ext cx="4267093" cy="533399"/>
          </a:xfrm>
          <a:prstGeom prst="roundRect">
            <a:avLst>
              <a:gd name="adj" fmla="val 28571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Round Same Side Corner Rectangle 70"/>
          <p:cNvSpPr/>
          <p:nvPr/>
        </p:nvSpPr>
        <p:spPr>
          <a:xfrm rot="16200000">
            <a:off x="7342952" y="5058409"/>
            <a:ext cx="5333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2" name="Picture 71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7696007" y="5043207"/>
            <a:ext cx="190495" cy="16248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962700" y="4972050"/>
            <a:ext cx="3733706" cy="304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71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Smart Automation: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Feeding systems, climate control, milking integration 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7543611" y="5505450"/>
            <a:ext cx="2095447" cy="361950"/>
          </a:xfrm>
          <a:prstGeom prst="roundRect">
            <a:avLst>
              <a:gd name="adj" fmla="val 42105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ound Same Side Corner Rectangle 74"/>
          <p:cNvSpPr/>
          <p:nvPr/>
        </p:nvSpPr>
        <p:spPr>
          <a:xfrm rot="16200000">
            <a:off x="7428676" y="5620385"/>
            <a:ext cx="3619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6" name="Picture 75" descr="image.png"/>
          <p:cNvPicPr>
            <a:picLocks noChangeAspect="1"/>
          </p:cNvPicPr>
          <p:nvPr/>
        </p:nvPicPr>
        <p:blipFill>
          <a:blip r:embed="rId15">
            <a:alphaModFix amt="100000"/>
          </a:blip>
          <a:stretch>
            <a:fillRect/>
          </a:stretch>
        </p:blipFill>
        <p:spPr>
          <a:xfrm>
            <a:off x="7676958" y="5622822"/>
            <a:ext cx="171445" cy="127204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905552" y="5600700"/>
            <a:ext cx="84770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MQTT Protocol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9715257" y="5505450"/>
            <a:ext cx="2095447" cy="361950"/>
          </a:xfrm>
          <a:prstGeom prst="roundRect">
            <a:avLst>
              <a:gd name="adj" fmla="val 42105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Round Same Side Corner Rectangle 78"/>
          <p:cNvSpPr/>
          <p:nvPr/>
        </p:nvSpPr>
        <p:spPr>
          <a:xfrm rot="16200000">
            <a:off x="9600322" y="5620385"/>
            <a:ext cx="3619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0" name="Picture 79" descr="image.png"/>
          <p:cNvPicPr>
            <a:picLocks noChangeAspect="1"/>
          </p:cNvPicPr>
          <p:nvPr/>
        </p:nvPicPr>
        <p:blipFill>
          <a:blip r:embed="rId16">
            <a:alphaModFix amt="100000"/>
          </a:blip>
          <a:stretch>
            <a:fillRect/>
          </a:stretch>
        </p:blipFill>
        <p:spPr>
          <a:xfrm>
            <a:off x="9848603" y="5663914"/>
            <a:ext cx="171445" cy="4502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0077198" y="5600700"/>
            <a:ext cx="58101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LoRaWAN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686582" y="-1000125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-590535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7B3F96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9448563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Implementation Approach: 15-Phase Agile Methodology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2228850"/>
            <a:ext cx="3295567" cy="1276350"/>
          </a:xfrm>
          <a:prstGeom prst="roundRect">
            <a:avLst>
              <a:gd name="adj" fmla="val 1194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-191145" y="2800985"/>
            <a:ext cx="12763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552436" y="2362199"/>
            <a:ext cx="266693" cy="266699"/>
          </a:xfrm>
          <a:prstGeom prst="roundRect">
            <a:avLst>
              <a:gd name="adj" fmla="val 71421428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52436" y="2362199"/>
            <a:ext cx="26669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1-4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327" y="2400300"/>
            <a:ext cx="80007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Foundation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2436" y="27050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Infrastructure Setup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2436" y="28765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Security Framework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436" y="30479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ERP Core Config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436" y="32194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Public Website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790855" y="2228850"/>
            <a:ext cx="3295567" cy="1276350"/>
          </a:xfrm>
          <a:prstGeom prst="roundRect">
            <a:avLst>
              <a:gd name="adj" fmla="val 1194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 Same Side Corner Rectangle 15"/>
          <p:cNvSpPr/>
          <p:nvPr/>
        </p:nvSpPr>
        <p:spPr>
          <a:xfrm rot="16200000">
            <a:off x="3218720" y="2800985"/>
            <a:ext cx="12763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962300" y="2362199"/>
            <a:ext cx="266693" cy="266699"/>
          </a:xfrm>
          <a:prstGeom prst="roundRect">
            <a:avLst>
              <a:gd name="adj" fmla="val 71421428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962300" y="2362199"/>
            <a:ext cx="26669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5-8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05192" y="2400300"/>
            <a:ext cx="761980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Operations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2300" y="27050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Farm Management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62300" y="28765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Mobile Apps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62300" y="30479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E-commerce Core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2300" y="32194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Payment Integration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80990" y="3619499"/>
            <a:ext cx="3295567" cy="1276350"/>
          </a:xfrm>
          <a:prstGeom prst="roundRect">
            <a:avLst>
              <a:gd name="adj" fmla="val 1194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 Same Side Corner Rectangle 24"/>
          <p:cNvSpPr/>
          <p:nvPr/>
        </p:nvSpPr>
        <p:spPr>
          <a:xfrm rot="16200000">
            <a:off x="-191145" y="4191634"/>
            <a:ext cx="12763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552436" y="3752849"/>
            <a:ext cx="266693" cy="266699"/>
          </a:xfrm>
          <a:prstGeom prst="roundRect">
            <a:avLst>
              <a:gd name="adj" fmla="val 71421428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552436" y="3752849"/>
            <a:ext cx="26669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9-12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5327" y="3790949"/>
            <a:ext cx="752456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Commerce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2436" y="40957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B2B Portal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2436" y="42671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IoT Integration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2436" y="44386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Advanced Analytics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2436" y="46100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Subscriptions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790855" y="3619499"/>
            <a:ext cx="3295567" cy="1276350"/>
          </a:xfrm>
          <a:prstGeom prst="roundRect">
            <a:avLst>
              <a:gd name="adj" fmla="val 1194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ound Same Side Corner Rectangle 33"/>
          <p:cNvSpPr/>
          <p:nvPr/>
        </p:nvSpPr>
        <p:spPr>
          <a:xfrm rot="16200000">
            <a:off x="3218720" y="4191634"/>
            <a:ext cx="12763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ed Rectangle 34"/>
          <p:cNvSpPr/>
          <p:nvPr/>
        </p:nvSpPr>
        <p:spPr>
          <a:xfrm>
            <a:off x="3962300" y="3752849"/>
            <a:ext cx="266693" cy="266699"/>
          </a:xfrm>
          <a:prstGeom prst="roundRect">
            <a:avLst>
              <a:gd name="adj" fmla="val 71421428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3962300" y="3752849"/>
            <a:ext cx="266693" cy="266699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Montserrat"/>
                <a:rFonts ascii="Montserrat" hAnsi="Montserrat" eastAsia="Montserrat" cs="Montserrat"/>
              </a:rPr>
              <a:t>13-15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05192" y="3790949"/>
            <a:ext cx="904852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Optimization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62300" y="40957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Performance Tuning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62300" y="42671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Testing &amp; QA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62300" y="443864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Deployment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62300" y="4610099"/>
            <a:ext cx="29907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Handover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380990" y="5010149"/>
            <a:ext cx="6705432" cy="419100"/>
          </a:xfrm>
          <a:prstGeom prst="roundRect">
            <a:avLst>
              <a:gd name="adj" fmla="val 36363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ound Same Side Corner Rectangle 42"/>
          <p:cNvSpPr/>
          <p:nvPr/>
        </p:nvSpPr>
        <p:spPr>
          <a:xfrm rot="16200000">
            <a:off x="237480" y="5153659"/>
            <a:ext cx="4191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33386" y="5138457"/>
            <a:ext cx="190495" cy="16248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0079" y="5143500"/>
            <a:ext cx="136204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Duration: 24-30 months</a:t>
            </a: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3381290" y="5146861"/>
            <a:ext cx="190495" cy="14567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47983" y="5143500"/>
            <a:ext cx="82865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150 Milestones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5695807" y="5130052"/>
            <a:ext cx="190495" cy="17929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962500" y="5143500"/>
            <a:ext cx="100962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10 days/milestone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7543611" y="1962149"/>
            <a:ext cx="4267093" cy="1752599"/>
          </a:xfrm>
          <a:prstGeom prst="roundRect">
            <a:avLst>
              <a:gd name="adj" fmla="val 1304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7715057" y="2176462"/>
            <a:ext cx="228594" cy="14287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019849" y="2133599"/>
            <a:ext cx="154301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Development Team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7715057" y="2495550"/>
            <a:ext cx="228594" cy="228600"/>
          </a:xfrm>
          <a:prstGeom prst="roundRect">
            <a:avLst>
              <a:gd name="adj" fmla="val 83325000"/>
            </a:avLst>
          </a:prstGeom>
          <a:solidFill>
            <a:srgbClr val="2E5C8E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TextBox 53"/>
          <p:cNvSpPr txBox="1"/>
          <p:nvPr/>
        </p:nvSpPr>
        <p:spPr>
          <a:xfrm>
            <a:off x="7810304" y="2533649"/>
            <a:ext cx="4762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9849" y="2476499"/>
            <a:ext cx="133346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Backend Lead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019849" y="2628900"/>
            <a:ext cx="133346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Odoo • Python • DB/API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715057" y="2876549"/>
            <a:ext cx="228594" cy="228600"/>
          </a:xfrm>
          <a:prstGeom prst="roundRect">
            <a:avLst>
              <a:gd name="adj" fmla="val 83325000"/>
            </a:avLst>
          </a:prstGeom>
          <a:solidFill>
            <a:srgbClr val="7B3F9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7791255" y="2914650"/>
            <a:ext cx="6667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019849" y="2857500"/>
            <a:ext cx="159063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Full-Stack Dev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019849" y="3009900"/>
            <a:ext cx="159063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Frontend/Backend • Testing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7715057" y="3257550"/>
            <a:ext cx="228594" cy="228600"/>
          </a:xfrm>
          <a:prstGeom prst="roundRect">
            <a:avLst>
              <a:gd name="adj" fmla="val 83325000"/>
            </a:avLst>
          </a:prstGeom>
          <a:solidFill>
            <a:srgbClr val="4CAF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TextBox 61"/>
          <p:cNvSpPr txBox="1"/>
          <p:nvPr/>
        </p:nvSpPr>
        <p:spPr>
          <a:xfrm>
            <a:off x="7791255" y="3295650"/>
            <a:ext cx="6667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019849" y="3238500"/>
            <a:ext cx="130489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Frontend/Mobile Lead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019849" y="3390899"/>
            <a:ext cx="130489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Flutter • UI/UX • Web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7543611" y="3867149"/>
            <a:ext cx="4267093" cy="1066799"/>
          </a:xfrm>
          <a:prstGeom prst="roundRect">
            <a:avLst>
              <a:gd name="adj" fmla="val 21428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7715057" y="4064317"/>
            <a:ext cx="228594" cy="17716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019849" y="4038599"/>
            <a:ext cx="1162020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Agile Practices</a:t>
            </a:r>
          </a:p>
        </p:txBody>
      </p:sp>
      <p:pic>
        <p:nvPicPr>
          <p:cNvPr id="68" name="Picture 67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7715057" y="4392385"/>
            <a:ext cx="152396" cy="130628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7924601" y="4381499"/>
            <a:ext cx="80960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Daily Standup</a:t>
            </a:r>
          </a:p>
        </p:txBody>
      </p:sp>
      <p:pic>
        <p:nvPicPr>
          <p:cNvPr id="70" name="Picture 69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9715257" y="4400550"/>
            <a:ext cx="152396" cy="1143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924801" y="4381499"/>
            <a:ext cx="80007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Weekly Sprint</a:t>
            </a:r>
          </a:p>
        </p:txBody>
      </p:sp>
      <p:pic>
        <p:nvPicPr>
          <p:cNvPr id="72" name="Picture 71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7715057" y="4620985"/>
            <a:ext cx="152396" cy="13062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924601" y="4610099"/>
            <a:ext cx="74293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Code Review</a:t>
            </a: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9715257" y="4612821"/>
            <a:ext cx="152396" cy="146957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9924801" y="4610099"/>
            <a:ext cx="82865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CI/CD Pipeline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7543611" y="5048250"/>
            <a:ext cx="1371565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TextBox 76"/>
          <p:cNvSpPr txBox="1"/>
          <p:nvPr/>
        </p:nvSpPr>
        <p:spPr>
          <a:xfrm>
            <a:off x="7657908" y="5162550"/>
            <a:ext cx="1142971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657908" y="5448300"/>
            <a:ext cx="114297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Developers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8991375" y="5048250"/>
            <a:ext cx="1371565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TextBox 79"/>
          <p:cNvSpPr txBox="1"/>
          <p:nvPr/>
        </p:nvSpPr>
        <p:spPr>
          <a:xfrm>
            <a:off x="9105672" y="5162550"/>
            <a:ext cx="1142971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150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105672" y="5448300"/>
            <a:ext cx="114297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Milestones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10439139" y="5048250"/>
            <a:ext cx="1371565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3" name="TextBox 82"/>
          <p:cNvSpPr txBox="1"/>
          <p:nvPr/>
        </p:nvSpPr>
        <p:spPr>
          <a:xfrm>
            <a:off x="10553436" y="5162550"/>
            <a:ext cx="1142971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100%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53436" y="5448300"/>
            <a:ext cx="114297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Code Coverage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685782" y="-1000125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D32F2F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258068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F5A623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3095547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Risk Management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2324100"/>
            <a:ext cx="5486262" cy="3028950"/>
          </a:xfrm>
          <a:prstGeom prst="roundRect">
            <a:avLst>
              <a:gd name="adj" fmla="val 754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D32F2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52436" y="2516981"/>
            <a:ext cx="228594" cy="1857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7228" y="2495550"/>
            <a:ext cx="174303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Key Risks &amp; Mitigation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2436" y="2857500"/>
            <a:ext cx="190495" cy="190499"/>
          </a:xfrm>
          <a:prstGeom prst="roundRect">
            <a:avLst>
              <a:gd name="adj" fmla="val 40000"/>
            </a:avLst>
          </a:prstGeom>
          <a:solidFill>
            <a:srgbClr val="D32F2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90535" y="2876549"/>
            <a:ext cx="10477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9129" y="2857500"/>
            <a:ext cx="85722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Team Capacity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895727" y="2838450"/>
            <a:ext cx="371465" cy="190499"/>
          </a:xfrm>
          <a:prstGeom prst="roundRect">
            <a:avLst>
              <a:gd name="adj" fmla="val 40000"/>
            </a:avLst>
          </a:prstGeom>
          <a:solidFill>
            <a:srgbClr val="F5A623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895727" y="2838450"/>
            <a:ext cx="37146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Med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305292" y="2838450"/>
            <a:ext cx="390515" cy="190499"/>
          </a:xfrm>
          <a:prstGeom prst="roundRect">
            <a:avLst>
              <a:gd name="adj" fmla="val 40000"/>
            </a:avLst>
          </a:prstGeom>
          <a:solidFill>
            <a:srgbClr val="D32F2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305292" y="2838450"/>
            <a:ext cx="39051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9129" y="3028950"/>
            <a:ext cx="487667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Cross-training, documentation, priority focus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52436" y="3257550"/>
            <a:ext cx="190495" cy="190499"/>
          </a:xfrm>
          <a:prstGeom prst="roundRect">
            <a:avLst>
              <a:gd name="adj" fmla="val 40000"/>
            </a:avLst>
          </a:prstGeom>
          <a:solidFill>
            <a:srgbClr val="4CAF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09584" y="3276599"/>
            <a:ext cx="6667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9129" y="3257550"/>
            <a:ext cx="122869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Technology Changes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933826" y="3238500"/>
            <a:ext cx="352416" cy="190499"/>
          </a:xfrm>
          <a:prstGeom prst="roundRect">
            <a:avLst>
              <a:gd name="adj" fmla="val 40000"/>
            </a:avLst>
          </a:prstGeom>
          <a:solidFill>
            <a:srgbClr val="4CAF5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933826" y="3238500"/>
            <a:ext cx="352416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Low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24341" y="3238500"/>
            <a:ext cx="371465" cy="190499"/>
          </a:xfrm>
          <a:prstGeom prst="roundRect">
            <a:avLst>
              <a:gd name="adj" fmla="val 40000"/>
            </a:avLst>
          </a:prstGeom>
          <a:solidFill>
            <a:srgbClr val="F5A623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324341" y="3238500"/>
            <a:ext cx="37146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Med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9129" y="3429000"/>
            <a:ext cx="487667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Modular architecture, abstraction layers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2436" y="3657600"/>
            <a:ext cx="190495" cy="190499"/>
          </a:xfrm>
          <a:prstGeom prst="roundRect">
            <a:avLst>
              <a:gd name="adj" fmla="val 40000"/>
            </a:avLst>
          </a:prstGeom>
          <a:solidFill>
            <a:srgbClr val="D32F2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590535" y="3676649"/>
            <a:ext cx="10477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9129" y="3657600"/>
            <a:ext cx="115249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Integration Failures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895727" y="3638550"/>
            <a:ext cx="371465" cy="190499"/>
          </a:xfrm>
          <a:prstGeom prst="roundRect">
            <a:avLst>
              <a:gd name="adj" fmla="val 40000"/>
            </a:avLst>
          </a:prstGeom>
          <a:solidFill>
            <a:srgbClr val="F5A623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895727" y="3638550"/>
            <a:ext cx="37146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Med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305292" y="3638550"/>
            <a:ext cx="390515" cy="190499"/>
          </a:xfrm>
          <a:prstGeom prst="roundRect">
            <a:avLst>
              <a:gd name="adj" fmla="val 40000"/>
            </a:avLst>
          </a:prstGeom>
          <a:solidFill>
            <a:srgbClr val="D32F2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5305292" y="3638550"/>
            <a:ext cx="39051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High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9129" y="3829050"/>
            <a:ext cx="487667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Early POC, fallback providers, robust testing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2436" y="4057650"/>
            <a:ext cx="190495" cy="190499"/>
          </a:xfrm>
          <a:prstGeom prst="roundRect">
            <a:avLst>
              <a:gd name="adj" fmla="val 40000"/>
            </a:avLst>
          </a:prstGeom>
          <a:solidFill>
            <a:srgbClr val="F5A62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600059" y="4076699"/>
            <a:ext cx="9524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19129" y="4057650"/>
            <a:ext cx="74293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Scope Creep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895727" y="4038599"/>
            <a:ext cx="390515" cy="190499"/>
          </a:xfrm>
          <a:prstGeom prst="roundRect">
            <a:avLst>
              <a:gd name="adj" fmla="val 40000"/>
            </a:avLst>
          </a:prstGeom>
          <a:solidFill>
            <a:srgbClr val="F5A623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4895727" y="4038599"/>
            <a:ext cx="39051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High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324341" y="4038599"/>
            <a:ext cx="371465" cy="190499"/>
          </a:xfrm>
          <a:prstGeom prst="roundRect">
            <a:avLst>
              <a:gd name="adj" fmla="val 40000"/>
            </a:avLst>
          </a:prstGeom>
          <a:solidFill>
            <a:srgbClr val="F5A623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5324341" y="4038599"/>
            <a:ext cx="37146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Med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9129" y="4229100"/>
            <a:ext cx="487667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Strict change control, prioritized backlog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52436" y="4457700"/>
            <a:ext cx="190495" cy="190499"/>
          </a:xfrm>
          <a:prstGeom prst="roundRect">
            <a:avLst>
              <a:gd name="adj" fmla="val 40000"/>
            </a:avLst>
          </a:prstGeom>
          <a:solidFill>
            <a:srgbClr val="D32F2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590535" y="4476750"/>
            <a:ext cx="10477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9129" y="4457700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Bangladesh Infrastructure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4914777" y="4438649"/>
            <a:ext cx="371465" cy="190499"/>
          </a:xfrm>
          <a:prstGeom prst="roundRect">
            <a:avLst>
              <a:gd name="adj" fmla="val 40000"/>
            </a:avLst>
          </a:prstGeom>
          <a:solidFill>
            <a:srgbClr val="F5A623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4914777" y="4438649"/>
            <a:ext cx="37146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Med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324341" y="4438649"/>
            <a:ext cx="371465" cy="190499"/>
          </a:xfrm>
          <a:prstGeom prst="roundRect">
            <a:avLst>
              <a:gd name="adj" fmla="val 40000"/>
            </a:avLst>
          </a:prstGeom>
          <a:solidFill>
            <a:srgbClr val="F5A623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5324341" y="4438649"/>
            <a:ext cx="37146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Med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9129" y="4629150"/>
            <a:ext cx="487667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Offline capabilities, local caching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52436" y="4857750"/>
            <a:ext cx="190495" cy="190499"/>
          </a:xfrm>
          <a:prstGeom prst="roundRect">
            <a:avLst>
              <a:gd name="adj" fmla="val 40000"/>
            </a:avLst>
          </a:prstGeom>
          <a:solidFill>
            <a:srgbClr val="D32F2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590535" y="4876800"/>
            <a:ext cx="10477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9129" y="4857750"/>
            <a:ext cx="13810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Stakeholder Availability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14777" y="4838699"/>
            <a:ext cx="371465" cy="190499"/>
          </a:xfrm>
          <a:prstGeom prst="roundRect">
            <a:avLst>
              <a:gd name="adj" fmla="val 40000"/>
            </a:avLst>
          </a:prstGeom>
          <a:solidFill>
            <a:srgbClr val="F5A623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4914777" y="4838699"/>
            <a:ext cx="37146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Med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324341" y="4838699"/>
            <a:ext cx="371465" cy="190499"/>
          </a:xfrm>
          <a:prstGeom prst="roundRect">
            <a:avLst>
              <a:gd name="adj" fmla="val 40000"/>
            </a:avLst>
          </a:prstGeom>
          <a:solidFill>
            <a:srgbClr val="F5A623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5324341" y="4838699"/>
            <a:ext cx="37146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Med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9129" y="5029200"/>
            <a:ext cx="487667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Scheduled reviews, async feedback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324441" y="1885950"/>
            <a:ext cx="5486262" cy="2514600"/>
          </a:xfrm>
          <a:prstGeom prst="roundRect">
            <a:avLst>
              <a:gd name="adj" fmla="val 9090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6495887" y="2063114"/>
            <a:ext cx="228594" cy="21717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800679" y="2057400"/>
            <a:ext cx="1476338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Contingency Plans</a:t>
            </a:r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495887" y="2412743"/>
            <a:ext cx="171445" cy="14656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743531" y="2400300"/>
            <a:ext cx="48957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Developer Unavailability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743531" y="2552700"/>
            <a:ext cx="48957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Cross-trained backup, external contractor pool</a:t>
            </a: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6495887" y="2792361"/>
            <a:ext cx="171445" cy="14932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743531" y="2781300"/>
            <a:ext cx="48957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Technology Platform Issues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43531" y="2933699"/>
            <a:ext cx="48957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Odoo 18 CE fallback, alternative components</a:t>
            </a:r>
          </a:p>
        </p:txBody>
      </p:sp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6495887" y="3239062"/>
            <a:ext cx="171445" cy="1792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6743531" y="3162299"/>
            <a:ext cx="48957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Payment Gateway Failure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43531" y="3314700"/>
            <a:ext cx="48957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Multiple gateway integration, manual fallback</a:t>
            </a:r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495887" y="3559891"/>
            <a:ext cx="171445" cy="138266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743531" y="3543300"/>
            <a:ext cx="48957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Data Loss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743531" y="3695699"/>
            <a:ext cx="48957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Real-time replication, daily backups, DR site</a:t>
            </a:r>
          </a:p>
        </p:txBody>
      </p:sp>
      <p:pic>
        <p:nvPicPr>
          <p:cNvPr id="72" name="Picture 71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6495887" y="3929830"/>
            <a:ext cx="171445" cy="16038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6743531" y="3924299"/>
            <a:ext cx="48957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Security Breach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743531" y="4076699"/>
            <a:ext cx="48957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Incident response plan, communication protocol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6324441" y="4514850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6438739" y="4629150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7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438739" y="4914900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Key Risks Identified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8181770" y="4514850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TextBox 78"/>
          <p:cNvSpPr txBox="1"/>
          <p:nvPr/>
        </p:nvSpPr>
        <p:spPr>
          <a:xfrm>
            <a:off x="8296067" y="4629150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5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296067" y="4914900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Contingency Plans Ready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0029574" y="4514850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2" name="TextBox 81"/>
          <p:cNvSpPr txBox="1"/>
          <p:nvPr/>
        </p:nvSpPr>
        <p:spPr>
          <a:xfrm>
            <a:off x="10143871" y="4629150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Proactive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143871" y="4914900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Risk Management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324441" y="5295899"/>
            <a:ext cx="5486262" cy="495299"/>
          </a:xfrm>
          <a:prstGeom prst="roundRect">
            <a:avLst>
              <a:gd name="adj" fmla="val 30769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Round Same Side Corner Rectangle 84"/>
          <p:cNvSpPr/>
          <p:nvPr/>
        </p:nvSpPr>
        <p:spPr>
          <a:xfrm rot="16200000">
            <a:off x="6142832" y="5477508"/>
            <a:ext cx="4952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32F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6" name="Picture 85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6457788" y="5464891"/>
            <a:ext cx="171445" cy="138266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705432" y="5391150"/>
            <a:ext cx="5010024" cy="304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717" b="1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Risk-Based Approach: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Continuous monitoring, proactive mitigation, robust contingency planning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685782" y="-1000125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F5A623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258068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4CAF50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4286142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Project Investment &amp; ROI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2171700"/>
            <a:ext cx="6705432" cy="1828800"/>
          </a:xfrm>
          <a:prstGeom prst="roundRect">
            <a:avLst>
              <a:gd name="adj" fmla="val 12500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90535" y="2530105"/>
            <a:ext cx="247643" cy="178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377" y="2495550"/>
            <a:ext cx="241928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Year 1 Implementation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3846" y="2381250"/>
            <a:ext cx="1743031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BDT 7.00 Cr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33846" y="2724150"/>
            <a:ext cx="174303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Total Investment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0535" y="2990849"/>
            <a:ext cx="1504912" cy="800100"/>
          </a:xfrm>
          <a:prstGeom prst="roundRect">
            <a:avLst>
              <a:gd name="adj" fmla="val 19047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ound Same Side Corner Rectangle 11"/>
          <p:cNvSpPr/>
          <p:nvPr/>
        </p:nvSpPr>
        <p:spPr>
          <a:xfrm rot="16200000">
            <a:off x="256525" y="3324859"/>
            <a:ext cx="8001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23881" y="3086100"/>
            <a:ext cx="127631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Phase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881" y="3276599"/>
            <a:ext cx="1276318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1.50 Cr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881" y="3543300"/>
            <a:ext cx="127631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Foundation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190695" y="2990849"/>
            <a:ext cx="1504912" cy="800100"/>
          </a:xfrm>
          <a:prstGeom prst="roundRect">
            <a:avLst>
              <a:gd name="adj" fmla="val 19047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1856685" y="3324859"/>
            <a:ext cx="8001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2324041" y="3086100"/>
            <a:ext cx="127631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Phase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24041" y="3276599"/>
            <a:ext cx="1276318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2.20 Cr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24041" y="3543300"/>
            <a:ext cx="127631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Operations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781330" y="2990849"/>
            <a:ext cx="1504912" cy="800100"/>
          </a:xfrm>
          <a:prstGeom prst="roundRect">
            <a:avLst>
              <a:gd name="adj" fmla="val 19047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 Same Side Corner Rectangle 21"/>
          <p:cNvSpPr/>
          <p:nvPr/>
        </p:nvSpPr>
        <p:spPr>
          <a:xfrm rot="16200000">
            <a:off x="3447320" y="3324859"/>
            <a:ext cx="8001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3914677" y="3086100"/>
            <a:ext cx="127631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Phase 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4677" y="3276599"/>
            <a:ext cx="1276318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1.85 Cr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14677" y="3543300"/>
            <a:ext cx="127631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Commerce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371965" y="2990849"/>
            <a:ext cx="1504912" cy="800100"/>
          </a:xfrm>
          <a:prstGeom prst="roundRect">
            <a:avLst>
              <a:gd name="adj" fmla="val 19047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 Same Side Corner Rectangle 26"/>
          <p:cNvSpPr/>
          <p:nvPr/>
        </p:nvSpPr>
        <p:spPr>
          <a:xfrm rot="16200000">
            <a:off x="5037955" y="3324859"/>
            <a:ext cx="8001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5505312" y="3086100"/>
            <a:ext cx="127631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Phase 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05312" y="3276599"/>
            <a:ext cx="1276318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1.45 Cr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05312" y="3543300"/>
            <a:ext cx="127631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Optimization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80990" y="4152899"/>
            <a:ext cx="6705432" cy="1352549"/>
          </a:xfrm>
          <a:prstGeom prst="roundRect">
            <a:avLst>
              <a:gd name="adj" fmla="val 16901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552436" y="4350067"/>
            <a:ext cx="228594" cy="1771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57228" y="4324349"/>
            <a:ext cx="240023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3-Year Total Cost of Ownership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2436" y="4667249"/>
            <a:ext cx="159063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Year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2436" y="4857750"/>
            <a:ext cx="1590635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7.00 Cr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436" y="5181599"/>
            <a:ext cx="159063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Implementation</a:t>
            </a: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2143071" y="4929467"/>
            <a:ext cx="190495" cy="12326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333566" y="4667249"/>
            <a:ext cx="159063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Year 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33566" y="4857750"/>
            <a:ext cx="1590635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1.50 Cr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33566" y="5181599"/>
            <a:ext cx="159063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Operations</a:t>
            </a:r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3914677" y="4929467"/>
            <a:ext cx="190495" cy="1232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105172" y="4667249"/>
            <a:ext cx="159063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Year 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05172" y="4857750"/>
            <a:ext cx="1590635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1.00 Cr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105172" y="5181599"/>
            <a:ext cx="159063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Maintenance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5695807" y="4921063"/>
            <a:ext cx="190495" cy="14007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886302" y="4743450"/>
            <a:ext cx="1028674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9.50 Cr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86302" y="5086350"/>
            <a:ext cx="102867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Total TCO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543611" y="1771650"/>
            <a:ext cx="4267093" cy="1685925"/>
          </a:xfrm>
          <a:prstGeom prst="roundRect">
            <a:avLst>
              <a:gd name="adj" fmla="val 13559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7715057" y="1994535"/>
            <a:ext cx="228594" cy="12572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019849" y="1943100"/>
            <a:ext cx="106677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Expected ROI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15057" y="2324100"/>
            <a:ext cx="103819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Payback Period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296267" y="2286000"/>
            <a:ext cx="1342991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18-24 months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15057" y="2667000"/>
            <a:ext cx="3924201" cy="9525"/>
          </a:xfrm>
          <a:prstGeom prst="rect">
            <a:avLst/>
          </a:prstGeom>
          <a:solidFill>
            <a:srgbClr val="4CAF5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7715057" y="2824008"/>
            <a:ext cx="171445" cy="10508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962700" y="2790824"/>
            <a:ext cx="1485862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Year 3 Revenue Target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62700" y="2981325"/>
            <a:ext cx="1485862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BDT 100+ Cr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543611" y="3609975"/>
            <a:ext cx="2076398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7676958" y="3743325"/>
            <a:ext cx="180970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3x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76958" y="4067174"/>
            <a:ext cx="180970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Business Growth Support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734306" y="3609975"/>
            <a:ext cx="2076398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9867653" y="3743325"/>
            <a:ext cx="180970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99.9%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67653" y="4067174"/>
            <a:ext cx="180970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System Uptime Target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7543611" y="4467224"/>
            <a:ext cx="2076398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TextBox 63"/>
          <p:cNvSpPr txBox="1"/>
          <p:nvPr/>
        </p:nvSpPr>
        <p:spPr>
          <a:xfrm>
            <a:off x="7676958" y="4600575"/>
            <a:ext cx="180970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70%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676958" y="4924424"/>
            <a:ext cx="180970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Manual Data Reduction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734306" y="4467224"/>
            <a:ext cx="2076398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TextBox 66"/>
          <p:cNvSpPr txBox="1"/>
          <p:nvPr/>
        </p:nvSpPr>
        <p:spPr>
          <a:xfrm>
            <a:off x="9867653" y="4600575"/>
            <a:ext cx="1809704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95%+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867653" y="4924424"/>
            <a:ext cx="180970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Customer Satisfaction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7543611" y="5362575"/>
            <a:ext cx="4267093" cy="533399"/>
          </a:xfrm>
          <a:prstGeom prst="roundRect">
            <a:avLst>
              <a:gd name="adj" fmla="val 28571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Round Same Side Corner Rectangle 69"/>
          <p:cNvSpPr/>
          <p:nvPr/>
        </p:nvSpPr>
        <p:spPr>
          <a:xfrm rot="16200000">
            <a:off x="7342952" y="5563234"/>
            <a:ext cx="5333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7696007" y="5542429"/>
            <a:ext cx="190495" cy="17369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962700" y="5476875"/>
            <a:ext cx="3733706" cy="304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71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Investment Breakdown: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Capital 5.50 Cr + Operations 1.50 Cr (Year 1)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685782" y="-1000125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7B3F96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258068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F5A623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2847903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Lessons Learned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2114550"/>
            <a:ext cx="5486262" cy="1066799"/>
          </a:xfrm>
          <a:prstGeom prst="roundRect">
            <a:avLst>
              <a:gd name="adj" fmla="val 21428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14337" y="2261907"/>
            <a:ext cx="190495" cy="162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1030" y="2247899"/>
            <a:ext cx="2343091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Bangladesh Localization is Critical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337" y="2514600"/>
            <a:ext cx="521956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52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VAT compliance • Local payment gateways • Bengali language • SMS gateway • Postal zones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337" y="2743200"/>
            <a:ext cx="5219569" cy="304800"/>
          </a:xfrm>
          <a:prstGeom prst="roundRect">
            <a:avLst>
              <a:gd name="adj" fmla="val 25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 Same Side Corner Rectangle 10"/>
          <p:cNvSpPr/>
          <p:nvPr/>
        </p:nvSpPr>
        <p:spPr>
          <a:xfrm rot="16200000">
            <a:off x="394957" y="2862580"/>
            <a:ext cx="304800" cy="660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09584" y="2838450"/>
            <a:ext cx="800079" cy="1428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Key Learning: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763" y="2838450"/>
            <a:ext cx="2828854" cy="1428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Allocate dedicated time; not simple configuration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80990" y="3295650"/>
            <a:ext cx="5486262" cy="1066799"/>
          </a:xfrm>
          <a:prstGeom prst="roundRect">
            <a:avLst>
              <a:gd name="adj" fmla="val 21428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514337" y="3462617"/>
            <a:ext cx="190495" cy="1232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1030" y="3429000"/>
            <a:ext cx="2705032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IoT Integration Requires Field Expertise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337" y="3695699"/>
            <a:ext cx="521956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52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Power reliability • Rural connectivity • Environmental conditions • Equipment integration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14337" y="3924299"/>
            <a:ext cx="5219569" cy="304800"/>
          </a:xfrm>
          <a:prstGeom prst="roundRect">
            <a:avLst>
              <a:gd name="adj" fmla="val 25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394957" y="4043679"/>
            <a:ext cx="304800" cy="660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09584" y="4019549"/>
            <a:ext cx="800079" cy="1428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Key Learning: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47763" y="4019549"/>
            <a:ext cx="2590735" cy="1428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Extensive field testing + fallback mechanisms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80990" y="4476750"/>
            <a:ext cx="5486262" cy="1066799"/>
          </a:xfrm>
          <a:prstGeom prst="roundRect">
            <a:avLst>
              <a:gd name="adj" fmla="val 21428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514337" y="4615702"/>
            <a:ext cx="190495" cy="1792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81030" y="4610099"/>
            <a:ext cx="221926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Mobile-First for Field Operations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4337" y="4876800"/>
            <a:ext cx="521956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52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Offline capability • Simplified UI • Quick data entry • Photo capture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14337" y="5105400"/>
            <a:ext cx="5219569" cy="304800"/>
          </a:xfrm>
          <a:prstGeom prst="roundRect">
            <a:avLst>
              <a:gd name="adj" fmla="val 25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ound Same Side Corner Rectangle 26"/>
          <p:cNvSpPr/>
          <p:nvPr/>
        </p:nvSpPr>
        <p:spPr>
          <a:xfrm rot="16200000">
            <a:off x="394957" y="5224780"/>
            <a:ext cx="304800" cy="660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09584" y="5200650"/>
            <a:ext cx="800079" cy="1428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Key Learning: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7763" y="5200650"/>
            <a:ext cx="2666933" cy="1428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Design for field conditions, not smaller screens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24441" y="2019299"/>
            <a:ext cx="5486262" cy="1066799"/>
          </a:xfrm>
          <a:prstGeom prst="roundRect">
            <a:avLst>
              <a:gd name="adj" fmla="val 21428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6457788" y="2172260"/>
            <a:ext cx="190495" cy="15127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724481" y="2152650"/>
            <a:ext cx="3276518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Change Management with Traditional Practices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57788" y="2419349"/>
            <a:ext cx="521956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52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Extensive training • Gradual rollout • Organizational champions • Quick wins • Patience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57788" y="2647949"/>
            <a:ext cx="5219569" cy="304800"/>
          </a:xfrm>
          <a:prstGeom prst="roundRect">
            <a:avLst>
              <a:gd name="adj" fmla="val 25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ound Same Side Corner Rectangle 34"/>
          <p:cNvSpPr/>
          <p:nvPr/>
        </p:nvSpPr>
        <p:spPr>
          <a:xfrm rot="16200000">
            <a:off x="6338408" y="2767329"/>
            <a:ext cx="304800" cy="660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553036" y="2724150"/>
            <a:ext cx="800079" cy="1428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Key Learning: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91215" y="2724150"/>
            <a:ext cx="2362140" cy="1428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30% technical, 70% change management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324441" y="3200400"/>
            <a:ext cx="5486262" cy="1066799"/>
          </a:xfrm>
          <a:prstGeom prst="roundRect">
            <a:avLst>
              <a:gd name="adj" fmla="val 21428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6457788" y="3375772"/>
            <a:ext cx="190495" cy="10645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724481" y="3333749"/>
            <a:ext cx="2676458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Phased Delivery Maintains Momentum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57788" y="3600450"/>
            <a:ext cx="521956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52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Regular deliverables • Early wins • Issue identification • Flexibility to adjust scope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457788" y="3829050"/>
            <a:ext cx="5219569" cy="304800"/>
          </a:xfrm>
          <a:prstGeom prst="roundRect">
            <a:avLst>
              <a:gd name="adj" fmla="val 25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ound Same Side Corner Rectangle 42"/>
          <p:cNvSpPr/>
          <p:nvPr/>
        </p:nvSpPr>
        <p:spPr>
          <a:xfrm rot="16200000">
            <a:off x="6338408" y="3948430"/>
            <a:ext cx="304800" cy="660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6553036" y="3905249"/>
            <a:ext cx="800079" cy="1428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Key Learning: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91215" y="3905249"/>
            <a:ext cx="2628834" cy="142875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Incremental delivery with regular checkpoints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324441" y="4381499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6438739" y="4495799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38739" y="4781549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Critical Insights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181770" y="4381499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8296067" y="4495799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15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96067" y="4781549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Phases Completed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0029574" y="4381499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10143871" y="4495799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100%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43871" y="4781549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Applied Learning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324441" y="5162550"/>
            <a:ext cx="5486262" cy="495299"/>
          </a:xfrm>
          <a:prstGeom prst="roundRect">
            <a:avLst>
              <a:gd name="adj" fmla="val 30769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ound Same Side Corner Rectangle 55"/>
          <p:cNvSpPr/>
          <p:nvPr/>
        </p:nvSpPr>
        <p:spPr>
          <a:xfrm rot="16200000">
            <a:off x="6142832" y="5344159"/>
            <a:ext cx="4952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457788" y="5331541"/>
            <a:ext cx="171445" cy="138266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705432" y="5257800"/>
            <a:ext cx="5010024" cy="304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71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Success Formula: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Technology Excellence + Cultural Adaptation + Change Management = Transformation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685782" y="-1000125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258068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4CAF50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8724681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Expected Outcomes: Operational &amp; Business Impact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2114550"/>
            <a:ext cx="5486262" cy="1676400"/>
          </a:xfrm>
          <a:prstGeom prst="roundRect">
            <a:avLst>
              <a:gd name="adj" fmla="val 13636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52436" y="2337435"/>
            <a:ext cx="228594" cy="1257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7228" y="2286000"/>
            <a:ext cx="1809704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Operational Excellence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436" y="2647949"/>
            <a:ext cx="106677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Manual Data Entry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8103" y="2628900"/>
            <a:ext cx="847703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100% → 30%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2436" y="2914650"/>
            <a:ext cx="108582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Inventory Accuracy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0955" y="2895600"/>
            <a:ext cx="904852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80% → 99.5%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436" y="3181350"/>
            <a:ext cx="9905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Order Processing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90955" y="3162299"/>
            <a:ext cx="904852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4hrs → 1.3hrs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436" y="3448049"/>
            <a:ext cx="97152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Quality Incidents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48043" y="3429000"/>
            <a:ext cx="1447763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Multiple → Near zero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80990" y="3943350"/>
            <a:ext cx="5486262" cy="1609724"/>
          </a:xfrm>
          <a:prstGeom prst="roundRect">
            <a:avLst>
              <a:gd name="adj" fmla="val 14201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552436" y="4146232"/>
            <a:ext cx="228594" cy="1657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7228" y="4114800"/>
            <a:ext cx="169540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Revenue Enablement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2436" y="4457700"/>
            <a:ext cx="166683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E-commerce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2436" y="4648200"/>
            <a:ext cx="1666833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5% → 25%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95467" y="4457700"/>
            <a:ext cx="166683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Subscriptions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95467" y="4648200"/>
            <a:ext cx="1666833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10% → 40%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28974" y="4457700"/>
            <a:ext cx="166683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B2B Portal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28974" y="4648200"/>
            <a:ext cx="1666833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20% → 40%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436" y="5153024"/>
            <a:ext cx="126679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Year 3 Revenue Target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00439" y="5076825"/>
            <a:ext cx="1295367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BDT 100 Cr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324441" y="2066924"/>
            <a:ext cx="5486262" cy="1495424"/>
          </a:xfrm>
          <a:prstGeom prst="roundRect">
            <a:avLst>
              <a:gd name="adj" fmla="val 15286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495887" y="2281237"/>
            <a:ext cx="228594" cy="1428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00679" y="2238375"/>
            <a:ext cx="137156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Customer Impact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6495887" y="2592160"/>
            <a:ext cx="152396" cy="13062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705432" y="2581275"/>
            <a:ext cx="80007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24/7 Ordering</a:t>
            </a: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9105672" y="2600325"/>
            <a:ext cx="152396" cy="1143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315217" y="2581275"/>
            <a:ext cx="84770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Home Delivery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513632" y="2809875"/>
            <a:ext cx="116906" cy="152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705432" y="2809875"/>
            <a:ext cx="99057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Virtual Farm Tour</a:t>
            </a: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9105672" y="2826203"/>
            <a:ext cx="152396" cy="1197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315217" y="2809875"/>
            <a:ext cx="64768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Traceability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95887" y="3181350"/>
            <a:ext cx="125726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Customer Satisfaction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24921" y="3124200"/>
            <a:ext cx="514337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95%+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324441" y="3714750"/>
            <a:ext cx="5486262" cy="1104900"/>
          </a:xfrm>
          <a:prstGeom prst="roundRect">
            <a:avLst>
              <a:gd name="adj" fmla="val 20689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6495887" y="3917632"/>
            <a:ext cx="228594" cy="16573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800679" y="3886200"/>
            <a:ext cx="1533486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System Capabilities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6495887" y="4237264"/>
            <a:ext cx="152396" cy="13607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705432" y="4229100"/>
            <a:ext cx="96200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100% Traceability</a:t>
            </a: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9124721" y="4253592"/>
            <a:ext cx="152396" cy="10341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334266" y="4229100"/>
            <a:ext cx="122869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Real-time Monitoring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6495887" y="4523014"/>
            <a:ext cx="152396" cy="9797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705432" y="4495799"/>
            <a:ext cx="13810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1,000+ Concurrent Users</a:t>
            </a: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9124721" y="4506685"/>
            <a:ext cx="152396" cy="13062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334266" y="4495799"/>
            <a:ext cx="79055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99.9% Uptime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324441" y="4933950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438739" y="5048250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10,000+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38739" y="5334000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Daily Orders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8181770" y="4933950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8296067" y="5048250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3x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96067" y="5334000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Growth Support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10029574" y="4933950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10143871" y="5048250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100%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143871" y="5334000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Farm-to-Fork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686582" y="-1000125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7B3F96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-590535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8381790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Competitive Positioning &amp; Market Differentiation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2667000"/>
            <a:ext cx="5486262" cy="1752599"/>
          </a:xfrm>
          <a:prstGeom prst="roundRect">
            <a:avLst>
              <a:gd name="adj" fmla="val 1304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52436" y="2864167"/>
            <a:ext cx="228594" cy="177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7228" y="2838450"/>
            <a:ext cx="1857328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Competitive Landscape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436" y="3181350"/>
            <a:ext cx="48576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Milk Vita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57568" y="3219449"/>
            <a:ext cx="1142971" cy="76200"/>
          </a:xfrm>
          <a:prstGeom prst="roundRect">
            <a:avLst>
              <a:gd name="adj" fmla="val 10000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438639" y="3181350"/>
            <a:ext cx="25716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40%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2436" y="3409950"/>
            <a:ext cx="85722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Aarong (BRAC)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19549" y="3448049"/>
            <a:ext cx="428614" cy="76200"/>
          </a:xfrm>
          <a:prstGeom prst="roundRect">
            <a:avLst>
              <a:gd name="adj" fmla="val 10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486262" y="3409950"/>
            <a:ext cx="20954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15%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436" y="3638550"/>
            <a:ext cx="59053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Pran Dairy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05272" y="3676649"/>
            <a:ext cx="342891" cy="76200"/>
          </a:xfrm>
          <a:prstGeom prst="roundRect">
            <a:avLst>
              <a:gd name="adj" fmla="val 10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5486262" y="3638550"/>
            <a:ext cx="20954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12%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36" y="3867149"/>
            <a:ext cx="60005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Akij Group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57668" y="3905249"/>
            <a:ext cx="228594" cy="76200"/>
          </a:xfrm>
          <a:prstGeom prst="roundRect">
            <a:avLst>
              <a:gd name="adj" fmla="val 10000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5524361" y="3867149"/>
            <a:ext cx="17144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8%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2436" y="4095749"/>
            <a:ext cx="39051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Others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705232" y="4133849"/>
            <a:ext cx="714357" cy="76200"/>
          </a:xfrm>
          <a:prstGeom prst="roundRect">
            <a:avLst>
              <a:gd name="adj" fmla="val 100000"/>
            </a:avLst>
          </a:prstGeom>
          <a:solidFill>
            <a:srgbClr val="5A6C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457688" y="4095749"/>
            <a:ext cx="23811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25%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80990" y="4572000"/>
            <a:ext cx="5486262" cy="419100"/>
          </a:xfrm>
          <a:prstGeom prst="roundRect">
            <a:avLst>
              <a:gd name="adj" fmla="val 36363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ound Same Side Corner Rectangle 24"/>
          <p:cNvSpPr/>
          <p:nvPr/>
        </p:nvSpPr>
        <p:spPr>
          <a:xfrm rot="16200000">
            <a:off x="237480" y="4715510"/>
            <a:ext cx="4191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533386" y="4700307"/>
            <a:ext cx="190495" cy="16248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0079" y="4705350"/>
            <a:ext cx="412422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71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Market Gap: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No major player with comprehensive digital transformation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324441" y="2305049"/>
            <a:ext cx="5486262" cy="1752599"/>
          </a:xfrm>
          <a:prstGeom prst="roundRect">
            <a:avLst>
              <a:gd name="adj" fmla="val 1304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495887" y="2497931"/>
            <a:ext cx="228594" cy="18573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00679" y="2476499"/>
            <a:ext cx="1857328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Differentiation Strategy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6495887" y="2841522"/>
            <a:ext cx="171445" cy="12720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724481" y="2819399"/>
            <a:ext cx="209544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Technology Leadership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4481" y="2971800"/>
            <a:ext cx="209544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Only comprehensive digital platform</a:t>
            </a: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9105672" y="2847053"/>
            <a:ext cx="171445" cy="11614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334266" y="2819399"/>
            <a:ext cx="132394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Transparency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334266" y="2971800"/>
            <a:ext cx="132394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Virtual tour, traceability</a:t>
            </a: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495887" y="3208695"/>
            <a:ext cx="171445" cy="15485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724481" y="3200400"/>
            <a:ext cx="181922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Quality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24481" y="3352800"/>
            <a:ext cx="181922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Certified organic, antibiotic-free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9105672" y="3211461"/>
            <a:ext cx="171445" cy="1493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334266" y="3200400"/>
            <a:ext cx="18954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Convenience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34266" y="3352800"/>
            <a:ext cx="18954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E-commerce, subscriptions, apps</a:t>
            </a: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6495887" y="3597991"/>
            <a:ext cx="171445" cy="13826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724481" y="3581400"/>
            <a:ext cx="157158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Trust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24481" y="3733799"/>
            <a:ext cx="157158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Farm visibility, certifications</a:t>
            </a: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9105672" y="3584165"/>
            <a:ext cx="171445" cy="1659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334266" y="3581400"/>
            <a:ext cx="173350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Ecosystem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34266" y="3733799"/>
            <a:ext cx="173350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Integrated products &amp; services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324441" y="4210049"/>
            <a:ext cx="5486262" cy="1143000"/>
          </a:xfrm>
          <a:prstGeom prst="roundRect">
            <a:avLst>
              <a:gd name="adj" fmla="val 20000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6495887" y="4410461"/>
            <a:ext cx="209544" cy="18972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781630" y="4381499"/>
            <a:ext cx="112392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Brand: Saffron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95887" y="4686300"/>
            <a:ext cx="5143371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520"/>
              </a:spcAft>
            </a:pPr>
            <a:r>
              <a:rPr sz="837" b="0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"Pure as nature intended, delivered with technology"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495887" y="4952999"/>
            <a:ext cx="495287" cy="228600"/>
          </a:xfrm>
          <a:prstGeom prst="roundRect">
            <a:avLst>
              <a:gd name="adj" fmla="val 33333"/>
            </a:avLst>
          </a:prstGeom>
          <a:solidFill>
            <a:srgbClr val="2E5C8E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TextBox 53"/>
          <p:cNvSpPr txBox="1"/>
          <p:nvPr/>
        </p:nvSpPr>
        <p:spPr>
          <a:xfrm>
            <a:off x="6495887" y="4952999"/>
            <a:ext cx="49528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Purity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067373" y="4952999"/>
            <a:ext cx="447663" cy="228600"/>
          </a:xfrm>
          <a:prstGeom prst="roundRect">
            <a:avLst>
              <a:gd name="adj" fmla="val 33333"/>
            </a:avLst>
          </a:prstGeom>
          <a:solidFill>
            <a:srgbClr val="7B3F9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7067373" y="4952999"/>
            <a:ext cx="44766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Trust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591235" y="4952999"/>
            <a:ext cx="771505" cy="228600"/>
          </a:xfrm>
          <a:prstGeom prst="roundRect">
            <a:avLst>
              <a:gd name="adj" fmla="val 33333"/>
            </a:avLst>
          </a:prstGeom>
          <a:solidFill>
            <a:srgbClr val="4CAF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7591235" y="4952999"/>
            <a:ext cx="77150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Innovation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8438939" y="4952999"/>
            <a:ext cx="419089" cy="228600"/>
          </a:xfrm>
          <a:prstGeom prst="roundRect">
            <a:avLst>
              <a:gd name="adj" fmla="val 33333"/>
            </a:avLst>
          </a:prstGeom>
          <a:solidFill>
            <a:srgbClr val="F5A62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8438939" y="4952999"/>
            <a:ext cx="41908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Care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934226" y="4952999"/>
            <a:ext cx="695307" cy="228600"/>
          </a:xfrm>
          <a:prstGeom prst="roundRect">
            <a:avLst>
              <a:gd name="adj" fmla="val 33333"/>
            </a:avLst>
          </a:prstGeom>
          <a:solidFill>
            <a:srgbClr val="4CAF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TextBox 61"/>
          <p:cNvSpPr txBox="1"/>
          <p:nvPr/>
        </p:nvSpPr>
        <p:spPr>
          <a:xfrm>
            <a:off x="8934226" y="4952999"/>
            <a:ext cx="69530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Premium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686582" y="-1000125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-590535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7B3F96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5981550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Future Roadmap: Vision for Growth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1962149"/>
            <a:ext cx="5486262" cy="1066799"/>
          </a:xfrm>
          <a:prstGeom prst="roundRect">
            <a:avLst>
              <a:gd name="adj" fmla="val 21428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52436" y="2168224"/>
            <a:ext cx="209544" cy="17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79" y="2133599"/>
            <a:ext cx="197162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Short-Term (6-12 Months)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552436" y="2492828"/>
            <a:ext cx="152396" cy="119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980" y="2476499"/>
            <a:ext cx="109534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AI/ML optimization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3162220" y="2500992"/>
            <a:ext cx="152396" cy="1034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71765" y="2476499"/>
            <a:ext cx="127631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Expanded IoT network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552436" y="2707821"/>
            <a:ext cx="152396" cy="1469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1980" y="2705099"/>
            <a:ext cx="132394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Enhanced mobile apps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3162220" y="2721428"/>
            <a:ext cx="152396" cy="1197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71765" y="2705099"/>
            <a:ext cx="110487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Advanced analytics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80990" y="3181350"/>
            <a:ext cx="5486262" cy="1295399"/>
          </a:xfrm>
          <a:prstGeom prst="roundRect">
            <a:avLst>
              <a:gd name="adj" fmla="val 1764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552436" y="3417158"/>
            <a:ext cx="209544" cy="1189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8179" y="3352800"/>
            <a:ext cx="192400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Medium-Term (1-2 Years)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552436" y="3709307"/>
            <a:ext cx="152396" cy="1251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61980" y="3695699"/>
            <a:ext cx="13810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Equipment sales launch</a:t>
            </a: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3162220" y="3712028"/>
            <a:ext cx="152396" cy="11974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71765" y="3695699"/>
            <a:ext cx="147633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Digital Academy platform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552436" y="3937907"/>
            <a:ext cx="152396" cy="12518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61980" y="3924299"/>
            <a:ext cx="98105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Genetics services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3162220" y="3925660"/>
            <a:ext cx="152396" cy="14967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71765" y="3924299"/>
            <a:ext cx="82865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Regional hubs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2436" y="4152899"/>
            <a:ext cx="37146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1,000+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81050" y="4152899"/>
            <a:ext cx="47623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Farmers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62220" y="4152899"/>
            <a:ext cx="29526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300+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14637" y="4152899"/>
            <a:ext cx="75245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B2B Partners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80990" y="4629150"/>
            <a:ext cx="5486262" cy="1066799"/>
          </a:xfrm>
          <a:prstGeom prst="roundRect">
            <a:avLst>
              <a:gd name="adj" fmla="val 21428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52436" y="4842304"/>
            <a:ext cx="209544" cy="16424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38179" y="4800600"/>
            <a:ext cx="169540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Long-Term (3-5 Years)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552436" y="5154385"/>
            <a:ext cx="152396" cy="13062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1980" y="5143500"/>
            <a:ext cx="102867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Market leadership</a:t>
            </a: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15">
            <a:alphaModFix amt="100000"/>
          </a:blip>
          <a:stretch>
            <a:fillRect/>
          </a:stretch>
        </p:blipFill>
        <p:spPr>
          <a:xfrm>
            <a:off x="3162220" y="5176157"/>
            <a:ext cx="152396" cy="8708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371765" y="5143500"/>
            <a:ext cx="154301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10,000+ farmers ecosystem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6">
            <a:alphaModFix amt="100000"/>
          </a:blip>
          <a:stretch>
            <a:fillRect/>
          </a:stretch>
        </p:blipFill>
        <p:spPr>
          <a:xfrm>
            <a:off x="552436" y="5378903"/>
            <a:ext cx="152396" cy="13879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61980" y="5372100"/>
            <a:ext cx="128584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Blockchain traceability</a:t>
            </a:r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17">
            <a:alphaModFix amt="100000"/>
          </a:blip>
          <a:stretch>
            <a:fillRect/>
          </a:stretch>
        </p:blipFill>
        <p:spPr>
          <a:xfrm>
            <a:off x="3162220" y="5382985"/>
            <a:ext cx="152396" cy="13062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371765" y="5372100"/>
            <a:ext cx="115249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Export market entry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6324441" y="1847849"/>
            <a:ext cx="5486262" cy="1638299"/>
          </a:xfrm>
          <a:prstGeom prst="roundRect">
            <a:avLst>
              <a:gd name="adj" fmla="val 1395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8">
            <a:alphaModFix amt="100000"/>
          </a:blip>
          <a:stretch>
            <a:fillRect/>
          </a:stretch>
        </p:blipFill>
        <p:spPr>
          <a:xfrm>
            <a:off x="6495887" y="2047874"/>
            <a:ext cx="228594" cy="17145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800679" y="2019299"/>
            <a:ext cx="1181070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Key Milestones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95887" y="2419349"/>
            <a:ext cx="87627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Year 3 Revenue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448663" y="2362199"/>
            <a:ext cx="119059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BDT 100+ Cr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95887" y="2762249"/>
            <a:ext cx="106677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Market Leadership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867653" y="2705099"/>
            <a:ext cx="177160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Premium Organic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95887" y="3105149"/>
            <a:ext cx="104772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National Coverage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667733" y="3047999"/>
            <a:ext cx="97152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Complete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324441" y="3638550"/>
            <a:ext cx="2685982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6457788" y="3771900"/>
            <a:ext cx="241928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10,000+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57788" y="4095749"/>
            <a:ext cx="241928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Farmers Network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124721" y="3638550"/>
            <a:ext cx="2685982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9258068" y="3771900"/>
            <a:ext cx="241928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BDT 100 Cr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258068" y="4095749"/>
            <a:ext cx="241928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Revenue Target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324441" y="4495799"/>
            <a:ext cx="2685982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6457788" y="4629150"/>
            <a:ext cx="241928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100%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457788" y="4952999"/>
            <a:ext cx="241928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Traceability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9124721" y="4495799"/>
            <a:ext cx="2685982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TextBox 61"/>
          <p:cNvSpPr txBox="1"/>
          <p:nvPr/>
        </p:nvSpPr>
        <p:spPr>
          <a:xfrm>
            <a:off x="9258068" y="4629150"/>
            <a:ext cx="2419289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Export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258068" y="4952999"/>
            <a:ext cx="241928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Market Entry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6324441" y="5391150"/>
            <a:ext cx="5486262" cy="419100"/>
          </a:xfrm>
          <a:prstGeom prst="roundRect">
            <a:avLst>
              <a:gd name="adj" fmla="val 36363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Round Same Side Corner Rectangle 64"/>
          <p:cNvSpPr/>
          <p:nvPr/>
        </p:nvSpPr>
        <p:spPr>
          <a:xfrm rot="16200000">
            <a:off x="6180931" y="5534660"/>
            <a:ext cx="4191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19">
            <a:alphaModFix amt="100000"/>
          </a:blip>
          <a:stretch>
            <a:fillRect/>
          </a:stretch>
        </p:blipFill>
        <p:spPr>
          <a:xfrm>
            <a:off x="6476838" y="5547472"/>
            <a:ext cx="190495" cy="10645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6743531" y="5524499"/>
            <a:ext cx="482905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71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Ecosystem Vision: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Technology-enabled, quality-focused, sustainable dairy enterprise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685782" y="-1000125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258068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4CAF50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7334066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Conclusion: Key Takeaways &amp; Call to Action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2438400"/>
            <a:ext cx="5486262" cy="2095499"/>
          </a:xfrm>
          <a:prstGeom prst="roundRect">
            <a:avLst>
              <a:gd name="adj" fmla="val 10909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52436" y="2626995"/>
            <a:ext cx="228594" cy="194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7228" y="2609850"/>
            <a:ext cx="124774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Success Factors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552436" y="2980403"/>
            <a:ext cx="171445" cy="1161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1030" y="2952750"/>
            <a:ext cx="143823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Clear vision from day one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552436" y="3211461"/>
            <a:ext cx="171445" cy="1493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1030" y="3200400"/>
            <a:ext cx="281932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Strong sponsorship from Smart Group leadership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552436" y="3483999"/>
            <a:ext cx="171445" cy="995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1030" y="3448049"/>
            <a:ext cx="324794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Right technology choices - open-source, proven, scalable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552436" y="3726118"/>
            <a:ext cx="171445" cy="1106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1030" y="3695699"/>
            <a:ext cx="225736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Focused team of 3 full-stack developers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552436" y="3959941"/>
            <a:ext cx="171445" cy="1382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1030" y="3943350"/>
            <a:ext cx="254311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Phased approach with regular value delivery</a:t>
            </a: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552436" y="4207591"/>
            <a:ext cx="171445" cy="1382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1030" y="4190999"/>
            <a:ext cx="257168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Change management investment in training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0990" y="4686300"/>
            <a:ext cx="5486262" cy="533399"/>
          </a:xfrm>
          <a:prstGeom prst="roundRect">
            <a:avLst>
              <a:gd name="adj" fmla="val 28571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 Same Side Corner Rectangle 21"/>
          <p:cNvSpPr/>
          <p:nvPr/>
        </p:nvSpPr>
        <p:spPr>
          <a:xfrm rot="16200000">
            <a:off x="180331" y="4886959"/>
            <a:ext cx="5333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533386" y="4871757"/>
            <a:ext cx="190495" cy="16248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0079" y="4800600"/>
            <a:ext cx="4952876" cy="304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71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Key Learning: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Technology implementation is 30% technical, 70% change management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324441" y="1876424"/>
            <a:ext cx="5486262" cy="1752599"/>
          </a:xfrm>
          <a:prstGeom prst="roundRect">
            <a:avLst>
              <a:gd name="adj" fmla="val 1304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6495887" y="2079307"/>
            <a:ext cx="228594" cy="1657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00679" y="2047874"/>
            <a:ext cx="1809704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Transformation Impact</a:t>
            </a: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6495887" y="2407103"/>
            <a:ext cx="152396" cy="11974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05432" y="2390774"/>
            <a:ext cx="360988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Evolved from traditional farm to technology-enabled enterprise</a:t>
            </a: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6495887" y="2630260"/>
            <a:ext cx="152396" cy="13062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705432" y="2619374"/>
            <a:ext cx="315269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Positioned to lead Bangladesh's premium dairy market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6495887" y="2880632"/>
            <a:ext cx="152396" cy="8708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05432" y="2847974"/>
            <a:ext cx="280027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Supporting 3x growth without proportional costs</a:t>
            </a: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5">
            <a:alphaModFix amt="100000"/>
          </a:blip>
          <a:stretch>
            <a:fillRect/>
          </a:stretch>
        </p:blipFill>
        <p:spPr>
          <a:xfrm>
            <a:off x="6495887" y="3084739"/>
            <a:ext cx="152396" cy="13607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705432" y="3076574"/>
            <a:ext cx="206687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Complete farm-to-fork transparency</a:t>
            </a:r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16">
            <a:alphaModFix amt="100000"/>
          </a:blip>
          <a:stretch>
            <a:fillRect/>
          </a:stretch>
        </p:blipFill>
        <p:spPr>
          <a:xfrm>
            <a:off x="6495887" y="3332389"/>
            <a:ext cx="152396" cy="9797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705432" y="3305174"/>
            <a:ext cx="318127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Empowering farmers and partners through digital tools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324441" y="3781424"/>
            <a:ext cx="5486262" cy="1219200"/>
          </a:xfrm>
          <a:prstGeom prst="roundRect">
            <a:avLst>
              <a:gd name="adj" fmla="val 18750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7">
            <a:alphaModFix amt="100000"/>
          </a:blip>
          <a:stretch>
            <a:fillRect/>
          </a:stretch>
        </p:blipFill>
        <p:spPr>
          <a:xfrm>
            <a:off x="6495887" y="3990717"/>
            <a:ext cx="209544" cy="15291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781630" y="3952874"/>
            <a:ext cx="104772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Call to Action</a:t>
            </a:r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18">
            <a:alphaModFix amt="100000"/>
          </a:blip>
          <a:stretch>
            <a:fillRect/>
          </a:stretch>
        </p:blipFill>
        <p:spPr>
          <a:xfrm>
            <a:off x="6495887" y="4268560"/>
            <a:ext cx="152396" cy="13062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705432" y="4257675"/>
            <a:ext cx="310507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Consumers: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Experience pure, traceable dairy products</a:t>
            </a: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9">
            <a:alphaModFix amt="100000"/>
          </a:blip>
          <a:stretch>
            <a:fillRect/>
          </a:stretch>
        </p:blipFill>
        <p:spPr>
          <a:xfrm>
            <a:off x="6495887" y="4482192"/>
            <a:ext cx="152396" cy="12246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705432" y="4467224"/>
            <a:ext cx="322889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Partners: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Join Smart Dairy network as distributor/retailer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20">
            <a:alphaModFix amt="100000"/>
          </a:blip>
          <a:stretch>
            <a:fillRect/>
          </a:stretch>
        </p:blipFill>
        <p:spPr>
          <a:xfrm>
            <a:off x="6495887" y="4693103"/>
            <a:ext cx="152396" cy="11974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705432" y="4676775"/>
            <a:ext cx="376228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Farmers: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Partner for genetics, training, equipment, market access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6324441" y="5153024"/>
            <a:ext cx="1781130" cy="638175"/>
          </a:xfrm>
          <a:prstGeom prst="roundRect">
            <a:avLst>
              <a:gd name="adj" fmla="val 23880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21">
            <a:alphaModFix amt="100000"/>
          </a:blip>
          <a:stretch>
            <a:fillRect/>
          </a:stretch>
        </p:blipFill>
        <p:spPr>
          <a:xfrm>
            <a:off x="7114997" y="5281332"/>
            <a:ext cx="190495" cy="16248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438739" y="5524499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smartdairybd.com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81770" y="5153024"/>
            <a:ext cx="1781130" cy="638175"/>
          </a:xfrm>
          <a:prstGeom prst="roundRect">
            <a:avLst>
              <a:gd name="adj" fmla="val 23880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22">
            <a:alphaModFix amt="100000"/>
          </a:blip>
          <a:stretch>
            <a:fillRect/>
          </a:stretch>
        </p:blipFill>
        <p:spPr>
          <a:xfrm>
            <a:off x="8972325" y="5286935"/>
            <a:ext cx="190495" cy="15127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296067" y="5524499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Contact Us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029574" y="5153024"/>
            <a:ext cx="1781130" cy="638175"/>
          </a:xfrm>
          <a:prstGeom prst="roundRect">
            <a:avLst>
              <a:gd name="adj" fmla="val 23880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23">
            <a:alphaModFix amt="100000"/>
          </a:blip>
          <a:stretch>
            <a:fillRect/>
          </a:stretch>
        </p:blipFill>
        <p:spPr>
          <a:xfrm>
            <a:off x="10829654" y="5292538"/>
            <a:ext cx="190495" cy="14007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143871" y="5524499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info@smartdairybd.com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667533" y="-1143000"/>
            <a:ext cx="4286142" cy="4286250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-666733" y="4190999"/>
            <a:ext cx="3619409" cy="3619499"/>
          </a:xfrm>
          <a:prstGeom prst="roundRect">
            <a:avLst>
              <a:gd name="adj" fmla="val 50000"/>
            </a:avLst>
          </a:prstGeom>
          <a:solidFill>
            <a:srgbClr val="7B3F96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3400339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Executive Summary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457188" y="2393402"/>
            <a:ext cx="342891" cy="2423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476" y="2305049"/>
            <a:ext cx="3467013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07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Digital Platform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476" y="2647949"/>
            <a:ext cx="1057248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5</a:t>
            </a:r>
            <a:r>
              <a:rPr sz="956" b="0">
                <a:solidFill>
                  <a:srgbClr val="4A90A4"/>
                </a:solidFill>
                <a:latin typeface="Montserrat"/>
                <a:rFonts ascii="Montserrat" hAnsi="Montserrat" eastAsia="Montserrat" cs="Montserrat"/>
              </a:rPr>
              <a:t> Web Portals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4021" y="2647949"/>
            <a:ext cx="4762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4A90A4"/>
                </a:solidFill>
                <a:latin typeface="Montserrat"/>
                <a:rFonts ascii="Montserrat" hAnsi="Montserrat" eastAsia="Montserrat" cs="Montserrat"/>
              </a:rPr>
              <a:t>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5942" y="2647949"/>
            <a:ext cx="1076298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3</a:t>
            </a:r>
            <a:r>
              <a:rPr sz="956" b="0">
                <a:solidFill>
                  <a:srgbClr val="4A90A4"/>
                </a:solidFill>
                <a:latin typeface="Montserrat"/>
                <a:rFonts ascii="Montserrat" hAnsi="Montserrat" eastAsia="Montserrat" cs="Montserrat"/>
              </a:rPr>
              <a:t> Mobile Apps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6538" y="2647949"/>
            <a:ext cx="4762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4A90A4"/>
                </a:solidFill>
                <a:latin typeface="Montserrat"/>
                <a:rFonts ascii="Montserrat" hAnsi="Montserrat" eastAsia="Montserrat" cs="Montserrat"/>
              </a:rPr>
              <a:t>•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4" y="2647949"/>
            <a:ext cx="781030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4A90A4"/>
                </a:solidFill>
                <a:latin typeface="Montserrat"/>
                <a:rFonts ascii="Montserrat" hAnsi="Montserrat" eastAsia="Montserrat" cs="Montserrat"/>
              </a:rPr>
              <a:t>Odoo ERP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457188" y="3246054"/>
            <a:ext cx="342891" cy="2896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2476" y="3181350"/>
            <a:ext cx="257168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07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Key Objectives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476" y="3524250"/>
            <a:ext cx="257168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</a:t>
            </a:r>
            <a:r>
              <a:rPr sz="956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100%</a:t>
            </a: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Process Digitization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2476" y="3809999"/>
            <a:ext cx="257168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39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</a:t>
            </a:r>
            <a:r>
              <a:rPr sz="956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70%</a:t>
            </a: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Reduction in Manual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2476" y="4095749"/>
            <a:ext cx="257168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39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• Support </a:t>
            </a:r>
            <a:r>
              <a:rPr sz="956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BDT 100+ Cr</a:t>
            </a: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Operations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457188" y="4686464"/>
            <a:ext cx="342891" cy="3044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2476" y="4629150"/>
            <a:ext cx="2562160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520"/>
              </a:spcAft>
            </a:pPr>
            <a:r>
              <a:rPr sz="1076" b="1">
                <a:solidFill>
                  <a:srgbClr val="4A90A4"/>
                </a:solidFill>
                <a:latin typeface="Montserrat"/>
                <a:rFonts ascii="Montserrat" hAnsi="Montserrat" eastAsia="Montserrat" cs="Montserrat"/>
              </a:rPr>
              <a:t>Investment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2476" y="5124449"/>
            <a:ext cx="40003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Total: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28714" y="4972050"/>
            <a:ext cx="2095447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BDT 7.00 Cr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43631" y="1390650"/>
            <a:ext cx="280027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520"/>
              </a:spcAft>
            </a:pPr>
            <a:r>
              <a:rPr sz="956" b="0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Project Duration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43631" y="1695449"/>
            <a:ext cx="1666833" cy="5715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3588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24-30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48563" y="1904999"/>
            <a:ext cx="1095347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0">
                <a:solidFill>
                  <a:srgbClr val="4A90A4"/>
                </a:solidFill>
                <a:latin typeface="Montserrat"/>
                <a:rFonts ascii="Montserrat" hAnsi="Montserrat" eastAsia="Montserrat" cs="Montserrat"/>
              </a:rPr>
              <a:t>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762780" y="2381250"/>
            <a:ext cx="761980" cy="19050"/>
          </a:xfrm>
          <a:prstGeom prst="rect">
            <a:avLst/>
          </a:prstGeom>
          <a:gradFill rotWithShape="1">
            <a:gsLst>
              <a:gs pos="0">
                <a:srgbClr val="000000">
                  <a:alpha val="0"/>
                </a:srgbClr>
              </a:gs>
              <a:gs pos="50000">
                <a:srgbClr val="2E5C8E"/>
              </a:gs>
              <a:gs pos="100000">
                <a:srgbClr val="000000">
                  <a:alpha val="0"/>
                </a:srgbClr>
              </a:gs>
            </a:gsLst>
            <a:lin scaled="0" ang="108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6553036" y="2705099"/>
            <a:ext cx="2476438" cy="1676400"/>
          </a:xfrm>
          <a:prstGeom prst="roundRect">
            <a:avLst>
              <a:gd name="adj" fmla="val 13636"/>
            </a:avLst>
          </a:prstGeom>
          <a:solidFill>
            <a:srgbClr val="FFFFFF">
              <a:alpha val="6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7600759" y="2988468"/>
            <a:ext cx="380990" cy="30956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00679" y="3409950"/>
            <a:ext cx="1981150" cy="4572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3120"/>
              </a:lnSpc>
              <a:spcBef>
                <a:spcPts val="0"/>
              </a:spcBef>
              <a:spcAft>
                <a:spcPts val="260"/>
              </a:spcAft>
            </a:pPr>
            <a:r>
              <a:rPr sz="2870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15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00679" y="3905249"/>
            <a:ext cx="1981150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Implementation Phases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258068" y="2705099"/>
            <a:ext cx="2476438" cy="1676400"/>
          </a:xfrm>
          <a:prstGeom prst="roundRect">
            <a:avLst>
              <a:gd name="adj" fmla="val 13636"/>
            </a:avLst>
          </a:prstGeom>
          <a:solidFill>
            <a:srgbClr val="FFFFFF">
              <a:alpha val="6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10305792" y="2997398"/>
            <a:ext cx="380990" cy="29170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505712" y="3409950"/>
            <a:ext cx="1981150" cy="4572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3120"/>
              </a:lnSpc>
              <a:spcBef>
                <a:spcPts val="0"/>
              </a:spcBef>
              <a:spcAft>
                <a:spcPts val="260"/>
              </a:spcAft>
            </a:pPr>
            <a:r>
              <a:rPr sz="2870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150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05712" y="3905249"/>
            <a:ext cx="1981150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Total Milestones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553036" y="4610099"/>
            <a:ext cx="2476438" cy="1676400"/>
          </a:xfrm>
          <a:prstGeom prst="roundRect">
            <a:avLst>
              <a:gd name="adj" fmla="val 13636"/>
            </a:avLst>
          </a:prstGeom>
          <a:solidFill>
            <a:srgbClr val="FFFFFF">
              <a:alpha val="60000"/>
            </a:srgbClr>
          </a:solidFill>
          <a:ln w="16510">
            <a:solidFill>
              <a:srgbClr val="4A90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7600759" y="4932164"/>
            <a:ext cx="380990" cy="23217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800679" y="5314950"/>
            <a:ext cx="1981150" cy="4572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3120"/>
              </a:lnSpc>
              <a:spcBef>
                <a:spcPts val="0"/>
              </a:spcBef>
              <a:spcAft>
                <a:spcPts val="260"/>
              </a:spcAft>
            </a:pPr>
            <a:r>
              <a:rPr sz="2870" b="1">
                <a:solidFill>
                  <a:srgbClr val="4A90A4"/>
                </a:solidFill>
                <a:latin typeface="Montserrat"/>
                <a:rFonts ascii="Montserrat" hAnsi="Montserrat" eastAsia="Montserrat" cs="Montserrat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0679" y="5810249"/>
            <a:ext cx="1981150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Full-Stack Developers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258068" y="4610099"/>
            <a:ext cx="2476438" cy="1676400"/>
          </a:xfrm>
          <a:prstGeom prst="roundRect">
            <a:avLst>
              <a:gd name="adj" fmla="val 13636"/>
            </a:avLst>
          </a:prstGeom>
          <a:solidFill>
            <a:srgbClr val="FFFFFF">
              <a:alpha val="6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10305792" y="4915792"/>
            <a:ext cx="380990" cy="26491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505712" y="5314950"/>
            <a:ext cx="1981150" cy="4572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3120"/>
              </a:lnSpc>
              <a:spcBef>
                <a:spcPts val="0"/>
              </a:spcBef>
              <a:spcAft>
                <a:spcPts val="260"/>
              </a:spcAft>
            </a:pPr>
            <a:r>
              <a:rPr sz="2870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99.9%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05712" y="5810249"/>
            <a:ext cx="1981150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Target Uptime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858028" y="-952499"/>
            <a:ext cx="4000399" cy="4000500"/>
          </a:xfrm>
          <a:prstGeom prst="roundRect">
            <a:avLst>
              <a:gd name="adj" fmla="val 50000"/>
            </a:avLst>
          </a:prstGeom>
          <a:solidFill>
            <a:srgbClr val="4CAF50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-571485" y="4286250"/>
            <a:ext cx="3428914" cy="3429000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3752756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Company Background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380990" y="1540119"/>
            <a:ext cx="304792" cy="2344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079" y="1504950"/>
            <a:ext cx="1904952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Smart Dairy Ltd.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079" y="1924049"/>
            <a:ext cx="491477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 Smart Group Company • Est. 1998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0990" y="2457450"/>
            <a:ext cx="2571685" cy="1066799"/>
          </a:xfrm>
          <a:prstGeom prst="roundRect">
            <a:avLst>
              <a:gd name="adj" fmla="val 14285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 Same Side Corner Rectangle 9"/>
          <p:cNvSpPr/>
          <p:nvPr/>
        </p:nvSpPr>
        <p:spPr>
          <a:xfrm rot="16200000">
            <a:off x="-86369" y="2924809"/>
            <a:ext cx="10667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609584" y="2667952"/>
            <a:ext cx="228594" cy="1885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377" y="2647949"/>
            <a:ext cx="46671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Cattle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584" y="2952750"/>
            <a:ext cx="609584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255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57268" y="3124200"/>
            <a:ext cx="333366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head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143171" y="2457450"/>
            <a:ext cx="2571685" cy="1066799"/>
          </a:xfrm>
          <a:prstGeom prst="roundRect">
            <a:avLst>
              <a:gd name="adj" fmla="val 14285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 Same Side Corner Rectangle 15"/>
          <p:cNvSpPr/>
          <p:nvPr/>
        </p:nvSpPr>
        <p:spPr>
          <a:xfrm rot="16200000">
            <a:off x="2675812" y="2924809"/>
            <a:ext cx="10667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3371765" y="2665095"/>
            <a:ext cx="228594" cy="1943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76558" y="2647949"/>
            <a:ext cx="876278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Production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71765" y="2952750"/>
            <a:ext cx="685782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900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95647" y="3124200"/>
            <a:ext cx="352416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L/day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0990" y="3714750"/>
            <a:ext cx="2571685" cy="1066799"/>
          </a:xfrm>
          <a:prstGeom prst="roundRect">
            <a:avLst>
              <a:gd name="adj" fmla="val 14285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ound Same Side Corner Rectangle 21"/>
          <p:cNvSpPr/>
          <p:nvPr/>
        </p:nvSpPr>
        <p:spPr>
          <a:xfrm rot="16200000">
            <a:off x="-86369" y="4182109"/>
            <a:ext cx="10667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609584" y="3932396"/>
            <a:ext cx="228594" cy="1743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4377" y="3905249"/>
            <a:ext cx="74293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Lactating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584" y="4210049"/>
            <a:ext cx="409564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75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57248" y="4381499"/>
            <a:ext cx="333366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cows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143171" y="3714750"/>
            <a:ext cx="2571685" cy="1066799"/>
          </a:xfrm>
          <a:prstGeom prst="roundRect">
            <a:avLst>
              <a:gd name="adj" fmla="val 14285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 Same Side Corner Rectangle 27"/>
          <p:cNvSpPr/>
          <p:nvPr/>
        </p:nvSpPr>
        <p:spPr>
          <a:xfrm rot="16200000">
            <a:off x="2675812" y="4182109"/>
            <a:ext cx="10667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3371765" y="3922394"/>
            <a:ext cx="228594" cy="1943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76558" y="3905249"/>
            <a:ext cx="71435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Products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71765" y="4210049"/>
            <a:ext cx="200019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09884" y="4381499"/>
            <a:ext cx="361940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types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0990" y="5086350"/>
            <a:ext cx="5333866" cy="1066799"/>
          </a:xfrm>
          <a:prstGeom prst="roundRect">
            <a:avLst>
              <a:gd name="adj" fmla="val 14285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552436" y="5257800"/>
            <a:ext cx="499097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520"/>
              </a:spcAft>
            </a:pPr>
            <a:r>
              <a:rPr sz="83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Growth Targets (2-Year)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5327" y="5524499"/>
            <a:ext cx="45718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800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5327" y="5829300"/>
            <a:ext cx="45718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Cattle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47823" y="5524499"/>
            <a:ext cx="542911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250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47823" y="5829300"/>
            <a:ext cx="54291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Lactating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86042" y="5524499"/>
            <a:ext cx="65720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3,000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6042" y="5829300"/>
            <a:ext cx="65720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L/day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38559" y="5524499"/>
            <a:ext cx="561960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213%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38559" y="5829300"/>
            <a:ext cx="56196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Growth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6476838" y="1914525"/>
            <a:ext cx="5333866" cy="1904999"/>
          </a:xfrm>
          <a:prstGeom prst="roundRect">
            <a:avLst>
              <a:gd name="adj" fmla="val 12000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724481" y="2206136"/>
            <a:ext cx="304792" cy="21687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105472" y="2162174"/>
            <a:ext cx="2752656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Saffron Brand Products</a:t>
            </a: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6724481" y="2690532"/>
            <a:ext cx="190495" cy="16248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991175" y="2657475"/>
            <a:ext cx="1257268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Organic Milk (1L)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9200919" y="2690532"/>
            <a:ext cx="190495" cy="16248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467613" y="2657475"/>
            <a:ext cx="83817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Mattha (1L)</a:t>
            </a: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6724481" y="3033432"/>
            <a:ext cx="190495" cy="16248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991175" y="3000375"/>
            <a:ext cx="1562060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Sweet Yogurt (500g)</a:t>
            </a:r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9200919" y="3033432"/>
            <a:ext cx="190495" cy="16248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467613" y="3000375"/>
            <a:ext cx="114297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Organic Butter</a:t>
            </a: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6724481" y="3376332"/>
            <a:ext cx="190495" cy="16248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91175" y="3343275"/>
            <a:ext cx="1209644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Organic Cheese</a:t>
            </a:r>
          </a:p>
        </p:txBody>
      </p:sp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9200919" y="3376332"/>
            <a:ext cx="190495" cy="16248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467613" y="3343275"/>
            <a:ext cx="141918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Organic Beef (2kg)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476838" y="4010024"/>
            <a:ext cx="1704932" cy="866775"/>
          </a:xfrm>
          <a:prstGeom prst="roundRect">
            <a:avLst>
              <a:gd name="adj" fmla="val 17582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7191195" y="4195969"/>
            <a:ext cx="266693" cy="23771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648283" y="4514850"/>
            <a:ext cx="1362040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100% Organic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296067" y="4010024"/>
            <a:ext cx="1704932" cy="866775"/>
          </a:xfrm>
          <a:prstGeom prst="roundRect">
            <a:avLst>
              <a:gd name="adj" fmla="val 17582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2" name="Picture 61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9010424" y="4201767"/>
            <a:ext cx="266693" cy="22611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467513" y="4514850"/>
            <a:ext cx="1362040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Antibiotic-Free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0105772" y="4010024"/>
            <a:ext cx="1704932" cy="866775"/>
          </a:xfrm>
          <a:prstGeom prst="roundRect">
            <a:avLst>
              <a:gd name="adj" fmla="val 17582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4A90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10829654" y="4219160"/>
            <a:ext cx="266693" cy="19132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0277218" y="4514850"/>
            <a:ext cx="1362040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Sustainable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476838" y="5067299"/>
            <a:ext cx="5333866" cy="685800"/>
          </a:xfrm>
          <a:prstGeom prst="roundRect">
            <a:avLst>
              <a:gd name="adj" fmla="val 22222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ound Same Side Corner Rectangle 67"/>
          <p:cNvSpPr/>
          <p:nvPr/>
        </p:nvSpPr>
        <p:spPr>
          <a:xfrm rot="16200000">
            <a:off x="6199978" y="5344159"/>
            <a:ext cx="685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6667333" y="5219700"/>
            <a:ext cx="4990975" cy="380999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83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Smart Group Heritage:</a:t>
            </a: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20 Sister Concerns • 1,800+ Employees • 2,500+ Clients • International Presence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715157" y="-1047749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-619109" y="4143375"/>
            <a:ext cx="3619409" cy="3619499"/>
          </a:xfrm>
          <a:prstGeom prst="roundRect">
            <a:avLst>
              <a:gd name="adj" fmla="val 50000"/>
            </a:avLst>
          </a:prstGeom>
          <a:solidFill>
            <a:srgbClr val="7B3F96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6505412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Bangladesh Dairy Market Opportunity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1485900"/>
            <a:ext cx="2571685" cy="1562100"/>
          </a:xfrm>
          <a:prstGeom prst="roundRect">
            <a:avLst>
              <a:gd name="adj" fmla="val 14634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628634" y="1788629"/>
            <a:ext cx="266693" cy="1565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525" y="1752599"/>
            <a:ext cx="1333466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Market Size 2024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634" y="2114550"/>
            <a:ext cx="1371565" cy="4572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870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$4.6B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34" y="2609850"/>
            <a:ext cx="2076398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26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Projected to $6.5B by 2032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43171" y="1485900"/>
            <a:ext cx="2571685" cy="1562100"/>
          </a:xfrm>
          <a:prstGeom prst="roundRect">
            <a:avLst>
              <a:gd name="adj" fmla="val 14634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3390815" y="1794427"/>
            <a:ext cx="266693" cy="1449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33706" y="1752599"/>
            <a:ext cx="119059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Annual Growth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90815" y="2114550"/>
            <a:ext cx="1409664" cy="4572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870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9.04%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90815" y="2609850"/>
            <a:ext cx="2076398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26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CAGR 2024-2029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0990" y="3276599"/>
            <a:ext cx="5333866" cy="1638299"/>
          </a:xfrm>
          <a:prstGeom prst="roundRect">
            <a:avLst>
              <a:gd name="adj" fmla="val 1395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28634" y="3524250"/>
            <a:ext cx="483857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780"/>
              </a:spcAft>
            </a:pPr>
            <a:r>
              <a:rPr sz="95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Supply-Demand Gap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8634" y="3886200"/>
            <a:ext cx="895327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26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Demand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8634" y="4114800"/>
            <a:ext cx="895327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14.02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8634" y="4495799"/>
            <a:ext cx="89532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Million MT/year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2914577" y="3911111"/>
            <a:ext cx="304792" cy="21687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24081" y="4210049"/>
            <a:ext cx="676258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080"/>
              </a:lnSpc>
              <a:spcBef>
                <a:spcPts val="260"/>
              </a:spcBef>
              <a:spcAft>
                <a:spcPts val="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56.5%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76478" y="4514850"/>
            <a:ext cx="37146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Deficit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0459" y="3886200"/>
            <a:ext cx="866753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26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Production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0459" y="4114800"/>
            <a:ext cx="866753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6.09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00459" y="4495799"/>
            <a:ext cx="86675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Million MT/year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80990" y="5105400"/>
            <a:ext cx="2590735" cy="1085850"/>
          </a:xfrm>
          <a:prstGeom prst="roundRect">
            <a:avLst>
              <a:gd name="adj" fmla="val 14035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ound Same Side Corner Rectangle 27"/>
          <p:cNvSpPr/>
          <p:nvPr/>
        </p:nvSpPr>
        <p:spPr>
          <a:xfrm rot="16200000">
            <a:off x="-95895" y="5582285"/>
            <a:ext cx="10858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571485" y="5271958"/>
            <a:ext cx="209544" cy="18123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57228" y="5257800"/>
            <a:ext cx="1047723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Global Ranking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1485" y="5505450"/>
            <a:ext cx="2247843" cy="533399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5th in Asia • 19th Worldwide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124121" y="5105400"/>
            <a:ext cx="2590735" cy="1085850"/>
          </a:xfrm>
          <a:prstGeom prst="roundRect">
            <a:avLst>
              <a:gd name="adj" fmla="val 14035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ound Same Side Corner Rectangle 32"/>
          <p:cNvSpPr/>
          <p:nvPr/>
        </p:nvSpPr>
        <p:spPr>
          <a:xfrm rot="16200000">
            <a:off x="2647236" y="5582285"/>
            <a:ext cx="10858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3314617" y="5276206"/>
            <a:ext cx="209544" cy="17273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00359" y="5257800"/>
            <a:ext cx="733406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Import Bill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14617" y="5581649"/>
            <a:ext cx="104772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$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57488" y="5505450"/>
            <a:ext cx="1066773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93.4M+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62360" y="5619750"/>
            <a:ext cx="59053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Annually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476838" y="1847849"/>
            <a:ext cx="5333866" cy="3009900"/>
          </a:xfrm>
          <a:prstGeom prst="roundRect">
            <a:avLst>
              <a:gd name="adj" fmla="val 7594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724481" y="2128837"/>
            <a:ext cx="266693" cy="20002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067373" y="2095499"/>
            <a:ext cx="3295567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Consumer Trends Driving Growth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24481" y="2533649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6800679" y="2623857"/>
            <a:ext cx="190495" cy="16248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219769" y="2514600"/>
            <a:ext cx="434329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3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Health Consciousness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19769" y="2762249"/>
            <a:ext cx="4343291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Rising demand for organic, pure products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724481" y="3086100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6800679" y="3184711"/>
            <a:ext cx="190495" cy="1456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219769" y="3067050"/>
            <a:ext cx="434329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3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Premium Willingness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219769" y="3314700"/>
            <a:ext cx="4343291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30-100% premium acceptance for quality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724481" y="3638550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6800679" y="3720352"/>
            <a:ext cx="190495" cy="17929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219769" y="3619499"/>
            <a:ext cx="434329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3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Digital Adoption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19769" y="3867149"/>
            <a:ext cx="4343291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75%+ smartphone penetration • E-commerce growth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724481" y="4190999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6800679" y="4275604"/>
            <a:ext cx="190495" cy="1736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219769" y="4171950"/>
            <a:ext cx="434329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3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Traceability Demand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219769" y="4419600"/>
            <a:ext cx="4343291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Consumers want product origin transparency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476838" y="5048250"/>
            <a:ext cx="1704932" cy="781050"/>
          </a:xfrm>
          <a:prstGeom prst="roundRect">
            <a:avLst>
              <a:gd name="adj" fmla="val 19512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6610184" y="5181599"/>
            <a:ext cx="1438239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130"/>
              </a:spcAft>
            </a:pPr>
            <a:r>
              <a:rPr sz="1794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56.5%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610184" y="5543550"/>
            <a:ext cx="143823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Supply Gap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296067" y="5048250"/>
            <a:ext cx="1704932" cy="781050"/>
          </a:xfrm>
          <a:prstGeom prst="roundRect">
            <a:avLst>
              <a:gd name="adj" fmla="val 19512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TextBox 61"/>
          <p:cNvSpPr txBox="1"/>
          <p:nvPr/>
        </p:nvSpPr>
        <p:spPr>
          <a:xfrm>
            <a:off x="8429414" y="5181599"/>
            <a:ext cx="1438239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130"/>
              </a:spcAft>
            </a:pPr>
            <a:r>
              <a:rPr sz="1794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$6.5B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429414" y="5543550"/>
            <a:ext cx="143823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2032 Market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0105772" y="5048250"/>
            <a:ext cx="1704932" cy="781050"/>
          </a:xfrm>
          <a:prstGeom prst="roundRect">
            <a:avLst>
              <a:gd name="adj" fmla="val 19512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10239119" y="5181599"/>
            <a:ext cx="1438239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130"/>
              </a:spcAft>
            </a:pPr>
            <a:r>
              <a:rPr sz="1794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170M+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39119" y="5543550"/>
            <a:ext cx="143823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Population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685782" y="-1000125"/>
            <a:ext cx="4095647" cy="4095749"/>
          </a:xfrm>
          <a:prstGeom prst="roundRect">
            <a:avLst>
              <a:gd name="adj" fmla="val 50000"/>
            </a:avLst>
          </a:prstGeom>
          <a:solidFill>
            <a:srgbClr val="F5A623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258068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0"/>
            <a:ext cx="2419289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The Challenge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380990" y="1758190"/>
            <a:ext cx="266693" cy="2174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881" y="1733550"/>
            <a:ext cx="3086022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Traditional Farming Limitations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0990" y="2190749"/>
            <a:ext cx="6705432" cy="761999"/>
          </a:xfrm>
          <a:prstGeom prst="roundRect">
            <a:avLst>
              <a:gd name="adj" fmla="val 2000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66031" y="2505708"/>
            <a:ext cx="7619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571485" y="2360427"/>
            <a:ext cx="247643" cy="2130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3426" y="2343150"/>
            <a:ext cx="600059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Manual Operations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3426" y="2609850"/>
            <a:ext cx="600059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Paper records, spreadsheets, no backup, delayed decisions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0990" y="3067050"/>
            <a:ext cx="6705432" cy="761999"/>
          </a:xfrm>
          <a:prstGeom prst="roundRect">
            <a:avLst>
              <a:gd name="adj" fmla="val 2000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66031" y="3382009"/>
            <a:ext cx="7619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571485" y="3320252"/>
            <a:ext cx="247643" cy="460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3426" y="3219449"/>
            <a:ext cx="600059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No Digital Sales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3426" y="3486150"/>
            <a:ext cx="600059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No e-commerce, no B2B portal, limited market reach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0990" y="3943350"/>
            <a:ext cx="6705432" cy="761999"/>
          </a:xfrm>
          <a:prstGeom prst="roundRect">
            <a:avLst>
              <a:gd name="adj" fmla="val 2000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66031" y="4258309"/>
            <a:ext cx="7619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571485" y="4124546"/>
            <a:ext cx="247643" cy="1900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3426" y="4095749"/>
            <a:ext cx="600059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Fragmented Processes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3426" y="4362450"/>
            <a:ext cx="600059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Separate systems, manual data transfer, delayed reporting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80990" y="4819650"/>
            <a:ext cx="3295567" cy="704849"/>
          </a:xfrm>
          <a:prstGeom prst="roundRect">
            <a:avLst>
              <a:gd name="adj" fmla="val 21621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94606" y="5106034"/>
            <a:ext cx="7048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571485" y="4989194"/>
            <a:ext cx="228594" cy="19430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6278" y="4972050"/>
            <a:ext cx="159063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3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Traceability Gap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6278" y="5219700"/>
            <a:ext cx="159063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Cannot prove quality claims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790855" y="4819650"/>
            <a:ext cx="3295567" cy="704849"/>
          </a:xfrm>
          <a:prstGeom prst="roundRect">
            <a:avLst>
              <a:gd name="adj" fmla="val 21621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 Same Side Corner Rectangle 28"/>
          <p:cNvSpPr/>
          <p:nvPr/>
        </p:nvSpPr>
        <p:spPr>
          <a:xfrm rot="16200000">
            <a:off x="3504471" y="5106034"/>
            <a:ext cx="7048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3981350" y="5023484"/>
            <a:ext cx="228594" cy="12572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286142" y="4972050"/>
            <a:ext cx="1943051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3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Growth Constraints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86142" y="5219700"/>
            <a:ext cx="194305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Manual processes can't scale 213%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543611" y="781050"/>
            <a:ext cx="4267093" cy="2276474"/>
          </a:xfrm>
          <a:prstGeom prst="roundRect">
            <a:avLst>
              <a:gd name="adj" fmla="val 10041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9448563" y="1046747"/>
            <a:ext cx="457188" cy="4211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791255" y="1704975"/>
            <a:ext cx="3771805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Growth Ambition vs. Operational Reality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91255" y="2047874"/>
            <a:ext cx="167635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Current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91255" y="2238375"/>
            <a:ext cx="1676358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255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91255" y="2581275"/>
            <a:ext cx="167635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cattle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9543811" y="2209385"/>
            <a:ext cx="266693" cy="19132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543811" y="2457450"/>
            <a:ext cx="27621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213%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86702" y="2047874"/>
            <a:ext cx="167635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Target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886702" y="2238375"/>
            <a:ext cx="1676358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794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800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886702" y="2581275"/>
            <a:ext cx="167635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cattle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43611" y="3248024"/>
            <a:ext cx="2076398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8076998" y="3453456"/>
            <a:ext cx="209544" cy="14158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362740" y="3429000"/>
            <a:ext cx="733406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Data Entry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15057" y="3667124"/>
            <a:ext cx="1733506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100%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715057" y="3971925"/>
            <a:ext cx="173350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Manual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9734306" y="3248024"/>
            <a:ext cx="2076398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10305792" y="3433633"/>
            <a:ext cx="209544" cy="18123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591535" y="3429000"/>
            <a:ext cx="657208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Inventory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05752" y="3667124"/>
            <a:ext cx="1733506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~80%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905752" y="3971925"/>
            <a:ext cx="173350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Accuracy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543611" y="4410074"/>
            <a:ext cx="2076398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8057948" y="4595683"/>
            <a:ext cx="209544" cy="18123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343691" y="4591050"/>
            <a:ext cx="752456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Processing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15057" y="4829175"/>
            <a:ext cx="1733506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4+ hrs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15057" y="5133975"/>
            <a:ext cx="173350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Order Time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734306" y="4410074"/>
            <a:ext cx="2076398" cy="1047749"/>
          </a:xfrm>
          <a:prstGeom prst="roundRect">
            <a:avLst>
              <a:gd name="adj" fmla="val 14545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10381990" y="4599931"/>
            <a:ext cx="209544" cy="17273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0667733" y="4591050"/>
            <a:ext cx="485762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Quality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905752" y="4829175"/>
            <a:ext cx="1733506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Zero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905752" y="5133975"/>
            <a:ext cx="173350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Tracking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7543611" y="5610224"/>
            <a:ext cx="4267093" cy="876299"/>
          </a:xfrm>
          <a:prstGeom prst="roundRect">
            <a:avLst>
              <a:gd name="adj" fmla="val 17391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Round Same Side Corner Rectangle 64"/>
          <p:cNvSpPr/>
          <p:nvPr/>
        </p:nvSpPr>
        <p:spPr>
          <a:xfrm rot="16200000">
            <a:off x="7171502" y="5982333"/>
            <a:ext cx="8762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A6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15">
            <a:alphaModFix amt="100000"/>
          </a:blip>
          <a:stretch>
            <a:fillRect/>
          </a:stretch>
        </p:blipFill>
        <p:spPr>
          <a:xfrm>
            <a:off x="7734106" y="5972735"/>
            <a:ext cx="190495" cy="15127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000799" y="5762625"/>
            <a:ext cx="3657508" cy="5715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837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Critical Gap:</a:t>
            </a: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Manual processes cannot support planned 213% growth while maintaining quality and efficiency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666733" y="-952499"/>
            <a:ext cx="4000399" cy="4000500"/>
          </a:xfrm>
          <a:prstGeom prst="roundRect">
            <a:avLst>
              <a:gd name="adj" fmla="val 50000"/>
            </a:avLst>
          </a:prstGeom>
          <a:solidFill>
            <a:srgbClr val="4CAF50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334266" y="4286250"/>
            <a:ext cx="3428914" cy="3429000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47624"/>
            <a:ext cx="6657808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Comprehensive Digital Transformation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1676400"/>
            <a:ext cx="3276518" cy="1981199"/>
          </a:xfrm>
          <a:prstGeom prst="roundRect">
            <a:avLst>
              <a:gd name="adj" fmla="val 11538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90535" y="1923635"/>
            <a:ext cx="266693" cy="191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3426" y="1885950"/>
            <a:ext cx="1076298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Web Portals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0535" y="2333624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23881" y="2266950"/>
            <a:ext cx="100009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Public Website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0535" y="2581275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23881" y="2514600"/>
            <a:ext cx="117154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B2C E-commerce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0535" y="2828925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23881" y="2762249"/>
            <a:ext cx="1142971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B2B Marketplace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0535" y="3076574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23881" y="3009900"/>
            <a:ext cx="1304892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Farm Management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90535" y="3324225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23881" y="3257550"/>
            <a:ext cx="885802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Admin Portal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09904" y="1676400"/>
            <a:ext cx="3276518" cy="1981199"/>
          </a:xfrm>
          <a:prstGeom prst="roundRect">
            <a:avLst>
              <a:gd name="adj" fmla="val 11538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4019449" y="1894646"/>
            <a:ext cx="266693" cy="2493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62340" y="1885950"/>
            <a:ext cx="1095347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Mobile Apps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019449" y="2333624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152796" y="2266950"/>
            <a:ext cx="971525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Customer App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019449" y="2581275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152796" y="2514600"/>
            <a:ext cx="101914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Field Sales App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019449" y="2828925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4152796" y="2762249"/>
            <a:ext cx="80007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Farmer App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19449" y="3114675"/>
            <a:ext cx="285742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iOS &amp; Android • Offline Capable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80990" y="3809999"/>
            <a:ext cx="6705432" cy="1866899"/>
          </a:xfrm>
          <a:prstGeom prst="roundRect">
            <a:avLst>
              <a:gd name="adj" fmla="val 12244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590535" y="4048539"/>
            <a:ext cx="266693" cy="2087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33426" y="4019549"/>
            <a:ext cx="2495487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Integrated ERP - Odoo 19 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535" y="4400550"/>
            <a:ext cx="151443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Sales &amp; CRM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200119" y="45910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2E5C8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1257268" y="4679847"/>
            <a:ext cx="171445" cy="12720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181170" y="4400550"/>
            <a:ext cx="151443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Inventory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781230" y="45910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2E5C8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2857428" y="4674316"/>
            <a:ext cx="171445" cy="13826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771805" y="4400550"/>
            <a:ext cx="151443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Accounting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381390" y="45910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2E5C8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4438539" y="4666020"/>
            <a:ext cx="171445" cy="15485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362440" y="4400550"/>
            <a:ext cx="151443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MRP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5962500" y="45910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2E5C8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6038699" y="4672934"/>
            <a:ext cx="171445" cy="14103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90535" y="4972050"/>
            <a:ext cx="151443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HR &amp; Payroll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200119" y="51625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2E5C8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1257268" y="5259643"/>
            <a:ext cx="171445" cy="11061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181170" y="4972050"/>
            <a:ext cx="151443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Quality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781230" y="51625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2E5C8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2857428" y="5237520"/>
            <a:ext cx="171445" cy="15485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771805" y="4972050"/>
            <a:ext cx="151443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BI &amp; Analytics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1390" y="51625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2E5C8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4438539" y="5245816"/>
            <a:ext cx="171445" cy="138266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362440" y="4972050"/>
            <a:ext cx="151443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POS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962500" y="51625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2E5C8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6038699" y="5240286"/>
            <a:ext cx="171445" cy="149327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7543611" y="876299"/>
            <a:ext cx="4267093" cy="2819399"/>
          </a:xfrm>
          <a:prstGeom prst="roundRect">
            <a:avLst>
              <a:gd name="adj" fmla="val 8108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7791255" y="1173231"/>
            <a:ext cx="266693" cy="168136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134146" y="1123949"/>
            <a:ext cx="1638259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IoT Smart Farming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7791255" y="15430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4CAF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5">
            <a:alphaModFix amt="100000"/>
          </a:blip>
          <a:stretch>
            <a:fillRect/>
          </a:stretch>
        </p:blipFill>
        <p:spPr>
          <a:xfrm>
            <a:off x="7848403" y="1682508"/>
            <a:ext cx="190495" cy="2588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172245" y="1600200"/>
            <a:ext cx="942951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RFID Tracking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7791255" y="194310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4CAF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16">
            <a:alphaModFix amt="100000"/>
          </a:blip>
          <a:stretch>
            <a:fillRect/>
          </a:stretch>
        </p:blipFill>
        <p:spPr>
          <a:xfrm>
            <a:off x="7848403" y="2014257"/>
            <a:ext cx="190495" cy="16248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172245" y="2000250"/>
            <a:ext cx="140013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Milk Meters &amp; Quality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7791255" y="23431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4CAF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17">
            <a:alphaModFix amt="100000"/>
          </a:blip>
          <a:stretch>
            <a:fillRect/>
          </a:stretch>
        </p:blipFill>
        <p:spPr>
          <a:xfrm>
            <a:off x="7848403" y="2414307"/>
            <a:ext cx="190495" cy="16248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172245" y="2400300"/>
            <a:ext cx="1543011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Environmental Sensors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7791255" y="274320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4CAF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18">
            <a:alphaModFix amt="100000"/>
          </a:blip>
          <a:stretch>
            <a:fillRect/>
          </a:stretch>
        </p:blipFill>
        <p:spPr>
          <a:xfrm>
            <a:off x="7870877" y="2800350"/>
            <a:ext cx="145546" cy="19049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8172245" y="2800350"/>
            <a:ext cx="1123921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Cattle Wearables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7791255" y="314325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4CAF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2" name="Picture 71" descr="image.png"/>
          <p:cNvPicPr>
            <a:picLocks noChangeAspect="1"/>
          </p:cNvPicPr>
          <p:nvPr/>
        </p:nvPicPr>
        <p:blipFill>
          <a:blip r:embed="rId19">
            <a:alphaModFix amt="100000"/>
          </a:blip>
          <a:stretch>
            <a:fillRect/>
          </a:stretch>
        </p:blipFill>
        <p:spPr>
          <a:xfrm>
            <a:off x="7848403" y="3214407"/>
            <a:ext cx="190495" cy="16248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172245" y="3200400"/>
            <a:ext cx="1504912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Cold Chain Monitoring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7543611" y="3886200"/>
            <a:ext cx="2076398" cy="857250"/>
          </a:xfrm>
          <a:prstGeom prst="roundRect">
            <a:avLst>
              <a:gd name="adj" fmla="val 1777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TextBox 74"/>
          <p:cNvSpPr txBox="1"/>
          <p:nvPr/>
        </p:nvSpPr>
        <p:spPr>
          <a:xfrm>
            <a:off x="7715057" y="4057650"/>
            <a:ext cx="1733506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130"/>
              </a:spcAft>
            </a:pPr>
            <a:r>
              <a:rPr sz="1794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715057" y="4419600"/>
            <a:ext cx="173350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Web Portals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9734306" y="3886200"/>
            <a:ext cx="2076398" cy="857250"/>
          </a:xfrm>
          <a:prstGeom prst="roundRect">
            <a:avLst>
              <a:gd name="adj" fmla="val 1777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8" name="TextBox 77"/>
          <p:cNvSpPr txBox="1"/>
          <p:nvPr/>
        </p:nvSpPr>
        <p:spPr>
          <a:xfrm>
            <a:off x="9905752" y="4057650"/>
            <a:ext cx="1733506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130"/>
              </a:spcAft>
            </a:pPr>
            <a:r>
              <a:rPr sz="1794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3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905752" y="4419600"/>
            <a:ext cx="173350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Mobile Apps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543611" y="4857750"/>
            <a:ext cx="2076398" cy="857250"/>
          </a:xfrm>
          <a:prstGeom prst="roundRect">
            <a:avLst>
              <a:gd name="adj" fmla="val 1777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" name="TextBox 80"/>
          <p:cNvSpPr txBox="1"/>
          <p:nvPr/>
        </p:nvSpPr>
        <p:spPr>
          <a:xfrm>
            <a:off x="7715057" y="5029200"/>
            <a:ext cx="1733506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130"/>
              </a:spcAft>
            </a:pPr>
            <a:r>
              <a:rPr sz="1794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715057" y="5391150"/>
            <a:ext cx="173350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Integrated ERP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9734306" y="4857750"/>
            <a:ext cx="2076398" cy="857250"/>
          </a:xfrm>
          <a:prstGeom prst="roundRect">
            <a:avLst>
              <a:gd name="adj" fmla="val 1777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F5A6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TextBox 83"/>
          <p:cNvSpPr txBox="1"/>
          <p:nvPr/>
        </p:nvSpPr>
        <p:spPr>
          <a:xfrm>
            <a:off x="9905752" y="5029200"/>
            <a:ext cx="1733506" cy="3429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130"/>
              </a:spcAft>
            </a:pPr>
            <a:r>
              <a:rPr sz="1794" b="1">
                <a:solidFill>
                  <a:srgbClr val="F5A623"/>
                </a:solidFill>
                <a:latin typeface="Montserrat"/>
                <a:rFonts ascii="Montserrat" hAnsi="Montserrat" eastAsia="Montserrat" cs="Montserrat"/>
              </a:rPr>
              <a:t>100%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9905752" y="5391150"/>
            <a:ext cx="173350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Traceability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7543611" y="5867399"/>
            <a:ext cx="4267093" cy="609600"/>
          </a:xfrm>
          <a:prstGeom prst="roundRect">
            <a:avLst>
              <a:gd name="adj" fmla="val 25000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7" name="Round Same Side Corner Rectangle 86"/>
          <p:cNvSpPr/>
          <p:nvPr/>
        </p:nvSpPr>
        <p:spPr>
          <a:xfrm rot="16200000">
            <a:off x="7304851" y="6106159"/>
            <a:ext cx="6096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CAF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8" name="Picture 87" descr="image.png"/>
          <p:cNvPicPr>
            <a:picLocks noChangeAspect="1"/>
          </p:cNvPicPr>
          <p:nvPr/>
        </p:nvPicPr>
        <p:blipFill>
          <a:blip r:embed="rId20">
            <a:alphaModFix amt="100000"/>
          </a:blip>
          <a:stretch>
            <a:fillRect/>
          </a:stretch>
        </p:blipFill>
        <p:spPr>
          <a:xfrm>
            <a:off x="7696007" y="6090957"/>
            <a:ext cx="190495" cy="162485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7962700" y="5981699"/>
            <a:ext cx="3733706" cy="380999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837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Complete Platform:</a:t>
            </a:r>
            <a:r>
              <a:rPr sz="83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Unified system connecting farm to consumer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619909" y="-1047749"/>
            <a:ext cx="4286142" cy="4286250"/>
          </a:xfrm>
          <a:prstGeom prst="roundRect">
            <a:avLst>
              <a:gd name="adj" fmla="val 50000"/>
            </a:avLst>
          </a:prstGeom>
          <a:solidFill>
            <a:srgbClr val="7B3F96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-619109" y="4143375"/>
            <a:ext cx="3619409" cy="3619499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4181370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Technology Architecture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380990" y="2250447"/>
            <a:ext cx="247643" cy="2044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832" y="2228850"/>
            <a:ext cx="2190695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Layered Platform Design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0990" y="2647949"/>
            <a:ext cx="5486262" cy="628650"/>
          </a:xfrm>
          <a:prstGeom prst="roundRect">
            <a:avLst>
              <a:gd name="adj" fmla="val 2424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132705" y="2896234"/>
            <a:ext cx="6286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552436" y="2869882"/>
            <a:ext cx="228594" cy="165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5327" y="2781300"/>
            <a:ext cx="483857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13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Presentation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5327" y="2990849"/>
            <a:ext cx="483857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Web Browsers • Mobile Apps • IoT Devices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0990" y="3371850"/>
            <a:ext cx="5486262" cy="628650"/>
          </a:xfrm>
          <a:prstGeom prst="roundRect">
            <a:avLst>
              <a:gd name="adj" fmla="val 2424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132705" y="3620135"/>
            <a:ext cx="6286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552436" y="3588067"/>
            <a:ext cx="228594" cy="1771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5327" y="3505199"/>
            <a:ext cx="483857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13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Application Layer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5327" y="3714750"/>
            <a:ext cx="483857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Odoo 19 CE • FastAPI • Background Jobs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0990" y="4095749"/>
            <a:ext cx="5486262" cy="628650"/>
          </a:xfrm>
          <a:prstGeom prst="roundRect">
            <a:avLst>
              <a:gd name="adj" fmla="val 2424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132705" y="4344034"/>
            <a:ext cx="6286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552436" y="4317682"/>
            <a:ext cx="228594" cy="1657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95327" y="4229100"/>
            <a:ext cx="483857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13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Data Layer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5327" y="4438649"/>
            <a:ext cx="483857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PostgreSQL 16 • Redis 7 • TimescaleDB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80990" y="4819650"/>
            <a:ext cx="5486262" cy="628650"/>
          </a:xfrm>
          <a:prstGeom prst="roundRect">
            <a:avLst>
              <a:gd name="adj" fmla="val 2424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132705" y="5067935"/>
            <a:ext cx="6286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552436" y="5041582"/>
            <a:ext cx="228594" cy="16573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5327" y="4952999"/>
            <a:ext cx="483857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13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Infrastructure Layer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5327" y="5162550"/>
            <a:ext cx="483857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Docker/K8s • Nginx • AWS/Azure Cloud</a:t>
            </a: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324441" y="1738977"/>
            <a:ext cx="247643" cy="1986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48283" y="1714500"/>
            <a:ext cx="1562060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Technology Stack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24441" y="2133599"/>
            <a:ext cx="2685982" cy="1085850"/>
          </a:xfrm>
          <a:prstGeom prst="roundRect">
            <a:avLst>
              <a:gd name="adj" fmla="val 14035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6476838" y="2331308"/>
            <a:ext cx="209544" cy="1189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762580" y="2286000"/>
            <a:ext cx="609584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Backend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6838" y="257175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Python 3.11+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76838" y="274320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FastAPI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76838" y="291465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Celery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9124721" y="2133599"/>
            <a:ext cx="2685982" cy="1085850"/>
          </a:xfrm>
          <a:prstGeom prst="roundRect">
            <a:avLst>
              <a:gd name="adj" fmla="val 14035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9277118" y="2314317"/>
            <a:ext cx="209544" cy="15291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62860" y="2286000"/>
            <a:ext cx="638159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Frontend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77118" y="257175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React 18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77118" y="274320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Bootstrap 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77118" y="291465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Tailwind CSS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24441" y="3333749"/>
            <a:ext cx="2685982" cy="1085850"/>
          </a:xfrm>
          <a:prstGeom prst="roundRect">
            <a:avLst>
              <a:gd name="adj" fmla="val 14035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6476838" y="3491813"/>
            <a:ext cx="209544" cy="19822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762580" y="3486150"/>
            <a:ext cx="466713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Mobile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76838" y="377190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Flutter 3.16+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76838" y="394335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Dart 3.2+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76838" y="411480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BLoC / Provider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9124721" y="3333749"/>
            <a:ext cx="2685982" cy="1085850"/>
          </a:xfrm>
          <a:prstGeom prst="roundRect">
            <a:avLst>
              <a:gd name="adj" fmla="val 14035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9277118" y="3575883"/>
            <a:ext cx="209544" cy="3008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562860" y="3486150"/>
            <a:ext cx="647683" cy="1904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Database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77118" y="377190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PostgreSQL 16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277118" y="394335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Redis 7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277118" y="4114800"/>
            <a:ext cx="238119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TimescaleDB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324441" y="4572000"/>
            <a:ext cx="1762080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6457788" y="4705350"/>
            <a:ext cx="1495387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99.9%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457788" y="5029200"/>
            <a:ext cx="149538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Uptime SLA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8181770" y="4572000"/>
            <a:ext cx="1762080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7B3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8315117" y="4705350"/>
            <a:ext cx="1495387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&lt;2s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315117" y="5029200"/>
            <a:ext cx="149538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Page Load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0048623" y="4572000"/>
            <a:ext cx="1762080" cy="742950"/>
          </a:xfrm>
          <a:prstGeom prst="roundRect">
            <a:avLst>
              <a:gd name="adj" fmla="val 20512"/>
            </a:avLst>
          </a:prstGeom>
          <a:solidFill>
            <a:srgbClr val="FFFFFF">
              <a:alpha val="7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10181970" y="4705350"/>
            <a:ext cx="1495387" cy="3048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130"/>
              </a:spcAft>
            </a:pPr>
            <a:r>
              <a:rPr sz="1435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&lt;500ms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181970" y="5029200"/>
            <a:ext cx="149538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API Response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6324441" y="5429250"/>
            <a:ext cx="2685982" cy="533399"/>
          </a:xfrm>
          <a:prstGeom prst="roundRect">
            <a:avLst>
              <a:gd name="adj" fmla="val 28571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Round Same Side Corner Rectangle 63"/>
          <p:cNvSpPr/>
          <p:nvPr/>
        </p:nvSpPr>
        <p:spPr>
          <a:xfrm rot="16200000">
            <a:off x="6123782" y="5629909"/>
            <a:ext cx="5333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E5C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6476838" y="5549152"/>
            <a:ext cx="190495" cy="179294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743531" y="5562600"/>
            <a:ext cx="187637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717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Security: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TLS 1.2+, AES-256, RBAC 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9124721" y="5429250"/>
            <a:ext cx="2685982" cy="533399"/>
          </a:xfrm>
          <a:prstGeom prst="roundRect">
            <a:avLst>
              <a:gd name="adj" fmla="val 28571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ound Same Side Corner Rectangle 67"/>
          <p:cNvSpPr/>
          <p:nvPr/>
        </p:nvSpPr>
        <p:spPr>
          <a:xfrm rot="16200000">
            <a:off x="8924062" y="5629909"/>
            <a:ext cx="5333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B3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9277118" y="5625913"/>
            <a:ext cx="190495" cy="14007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9543811" y="5543550"/>
            <a:ext cx="2152596" cy="304800"/>
          </a:xfrm>
          <a:prstGeom prst="rect">
            <a:avLst/>
          </a:prstGeom>
          <a:noFill/>
        </p:spPr>
        <p:txBody>
          <a:bodyPr wrap="squar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717" b="1">
                <a:solidFill>
                  <a:srgbClr val="7B3F96"/>
                </a:solidFill>
                <a:latin typeface="Montserrat"/>
                <a:rFonts ascii="Montserrat" hAnsi="Montserrat" eastAsia="Montserrat" cs="Montserrat"/>
              </a:rPr>
              <a:t>Scalability: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Horizontal scaling supported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685782" y="-1000125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D32F2F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9258068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3819429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Security &amp; Compliance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2209800"/>
            <a:ext cx="5486262" cy="1009649"/>
          </a:xfrm>
          <a:prstGeom prst="roundRect">
            <a:avLst>
              <a:gd name="adj" fmla="val 22641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D32F2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52436" y="2391161"/>
            <a:ext cx="209544" cy="189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79" y="2381250"/>
            <a:ext cx="123821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Data Protection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552436" y="2712720"/>
            <a:ext cx="133346" cy="80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3881" y="2686050"/>
            <a:ext cx="96200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TLS 1.2+ in transit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3152696" y="2691384"/>
            <a:ext cx="133346" cy="1226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4141" y="2686050"/>
            <a:ext cx="85722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AES-256 at rest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552436" y="2898266"/>
            <a:ext cx="133346" cy="1280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3881" y="2895600"/>
            <a:ext cx="102867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Row-level security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3152696" y="2911602"/>
            <a:ext cx="133346" cy="1013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24141" y="2895600"/>
            <a:ext cx="108582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Backup encryption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80990" y="3333749"/>
            <a:ext cx="5486262" cy="1009649"/>
          </a:xfrm>
          <a:prstGeom prst="roundRect">
            <a:avLst>
              <a:gd name="adj" fmla="val 22641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D32F2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552436" y="3527854"/>
            <a:ext cx="209544" cy="1642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8179" y="3505199"/>
            <a:ext cx="1162020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Access Control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552436" y="3812666"/>
            <a:ext cx="133346" cy="1280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23881" y="3809999"/>
            <a:ext cx="74293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MFA support</a:t>
            </a: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3152696" y="3824668"/>
            <a:ext cx="133346" cy="10401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24141" y="3809999"/>
            <a:ext cx="77150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RBAC system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552436" y="4024883"/>
            <a:ext cx="133346" cy="12268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3881" y="4019549"/>
            <a:ext cx="83817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Secure session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3152696" y="4028884"/>
            <a:ext cx="133346" cy="1146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24141" y="4019549"/>
            <a:ext cx="81912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OAuth2 + JWT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80990" y="4457700"/>
            <a:ext cx="5486262" cy="1009649"/>
          </a:xfrm>
          <a:prstGeom prst="roundRect">
            <a:avLst>
              <a:gd name="adj" fmla="val 22641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52436" y="4634813"/>
            <a:ext cx="209544" cy="19822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179" y="4629150"/>
            <a:ext cx="1581110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Application Security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552436" y="4947285"/>
            <a:ext cx="133346" cy="1066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3881" y="4933950"/>
            <a:ext cx="90485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Input validation</a:t>
            </a: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15">
            <a:alphaModFix amt="100000"/>
          </a:blip>
          <a:stretch>
            <a:fillRect/>
          </a:stretch>
        </p:blipFill>
        <p:spPr>
          <a:xfrm>
            <a:off x="3152696" y="4960619"/>
            <a:ext cx="133346" cy="800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324141" y="4933950"/>
            <a:ext cx="86675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XSS prevention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6">
            <a:alphaModFix amt="100000"/>
          </a:blip>
          <a:stretch>
            <a:fillRect/>
          </a:stretch>
        </p:blipFill>
        <p:spPr>
          <a:xfrm>
            <a:off x="552436" y="5159501"/>
            <a:ext cx="133346" cy="10134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23881" y="5143500"/>
            <a:ext cx="110487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SQL injection block</a:t>
            </a: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17">
            <a:alphaModFix amt="100000"/>
          </a:blip>
          <a:stretch>
            <a:fillRect/>
          </a:stretch>
        </p:blipFill>
        <p:spPr>
          <a:xfrm>
            <a:off x="3152696" y="5148833"/>
            <a:ext cx="133346" cy="12268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324141" y="5143500"/>
            <a:ext cx="93342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CSRF protection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324441" y="1904999"/>
            <a:ext cx="5486262" cy="1257300"/>
          </a:xfrm>
          <a:prstGeom prst="roundRect">
            <a:avLst>
              <a:gd name="adj" fmla="val 18181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8">
            <a:alphaModFix amt="100000"/>
          </a:blip>
          <a:stretch>
            <a:fillRect/>
          </a:stretch>
        </p:blipFill>
        <p:spPr>
          <a:xfrm>
            <a:off x="6495887" y="2101163"/>
            <a:ext cx="209544" cy="19822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781630" y="2076449"/>
            <a:ext cx="2095447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Compliance Requirements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9">
            <a:alphaModFix amt="100000"/>
          </a:blip>
          <a:stretch>
            <a:fillRect/>
          </a:stretch>
        </p:blipFill>
        <p:spPr>
          <a:xfrm>
            <a:off x="6495887" y="2416302"/>
            <a:ext cx="133346" cy="10134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667333" y="2381250"/>
            <a:ext cx="466713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PCI DSS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20">
            <a:alphaModFix amt="100000"/>
          </a:blip>
          <a:stretch>
            <a:fillRect/>
          </a:stretch>
        </p:blipFill>
        <p:spPr>
          <a:xfrm>
            <a:off x="9105672" y="2402967"/>
            <a:ext cx="133346" cy="12801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277118" y="2381250"/>
            <a:ext cx="112392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Data Protection Act</a:t>
            </a: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21">
            <a:alphaModFix amt="100000"/>
          </a:blip>
          <a:stretch>
            <a:fillRect/>
          </a:stretch>
        </p:blipFill>
        <p:spPr>
          <a:xfrm>
            <a:off x="6495887" y="2636900"/>
            <a:ext cx="133346" cy="11734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667333" y="2609850"/>
            <a:ext cx="96200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GDPR compliant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22">
            <a:alphaModFix amt="100000"/>
          </a:blip>
          <a:stretch>
            <a:fillRect/>
          </a:stretch>
        </p:blipFill>
        <p:spPr>
          <a:xfrm>
            <a:off x="9105672" y="2636900"/>
            <a:ext cx="133346" cy="11734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277118" y="2609850"/>
            <a:ext cx="100962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BFSA compliance</a:t>
            </a: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23">
            <a:alphaModFix amt="100000"/>
          </a:blip>
          <a:stretch>
            <a:fillRect/>
          </a:stretch>
        </p:blipFill>
        <p:spPr>
          <a:xfrm>
            <a:off x="6495887" y="2862834"/>
            <a:ext cx="133346" cy="12268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667333" y="2838450"/>
            <a:ext cx="85722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BSTI standards</a:t>
            </a:r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24">
            <a:alphaModFix amt="100000"/>
          </a:blip>
          <a:stretch>
            <a:fillRect/>
          </a:stretch>
        </p:blipFill>
        <p:spPr>
          <a:xfrm>
            <a:off x="9105672" y="2865500"/>
            <a:ext cx="133346" cy="11734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277118" y="2838450"/>
            <a:ext cx="92390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VAT compliance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324441" y="3276599"/>
            <a:ext cx="5486262" cy="1219200"/>
          </a:xfrm>
          <a:prstGeom prst="roundRect">
            <a:avLst>
              <a:gd name="adj" fmla="val 18750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25">
            <a:alphaModFix amt="100000"/>
          </a:blip>
          <a:stretch>
            <a:fillRect/>
          </a:stretch>
        </p:blipFill>
        <p:spPr>
          <a:xfrm>
            <a:off x="6495887" y="3472763"/>
            <a:ext cx="209544" cy="19822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781630" y="3448049"/>
            <a:ext cx="1428714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Security Measures</a:t>
            </a: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26">
            <a:alphaModFix amt="100000"/>
          </a:blip>
          <a:stretch>
            <a:fillRect/>
          </a:stretch>
        </p:blipFill>
        <p:spPr>
          <a:xfrm>
            <a:off x="6495887" y="3785234"/>
            <a:ext cx="133346" cy="10668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667333" y="3752849"/>
            <a:ext cx="100962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Quarterly pentest</a:t>
            </a:r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27">
            <a:alphaModFix amt="100000"/>
          </a:blip>
          <a:stretch>
            <a:fillRect/>
          </a:stretch>
        </p:blipFill>
        <p:spPr>
          <a:xfrm>
            <a:off x="9096147" y="3779900"/>
            <a:ext cx="133346" cy="11734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267593" y="3752849"/>
            <a:ext cx="75245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Code reviews</a:t>
            </a: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28">
            <a:alphaModFix amt="100000"/>
          </a:blip>
          <a:stretch>
            <a:fillRect/>
          </a:stretch>
        </p:blipFill>
        <p:spPr>
          <a:xfrm>
            <a:off x="6495887" y="4000118"/>
            <a:ext cx="133346" cy="9601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667333" y="3962399"/>
            <a:ext cx="98105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Weekly scanning</a:t>
            </a: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29">
            <a:alphaModFix amt="100000"/>
          </a:blip>
          <a:stretch>
            <a:fillRect/>
          </a:stretch>
        </p:blipFill>
        <p:spPr>
          <a:xfrm>
            <a:off x="9096147" y="3994784"/>
            <a:ext cx="133346" cy="1066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267593" y="3962399"/>
            <a:ext cx="942951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Security training</a:t>
            </a: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30">
            <a:alphaModFix amt="100000"/>
          </a:blip>
          <a:stretch>
            <a:fillRect/>
          </a:stretch>
        </p:blipFill>
        <p:spPr>
          <a:xfrm>
            <a:off x="6495887" y="4201668"/>
            <a:ext cx="133346" cy="112014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667333" y="4171950"/>
            <a:ext cx="102867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Incident response</a:t>
            </a:r>
          </a:p>
        </p:txBody>
      </p:sp>
      <p:pic>
        <p:nvPicPr>
          <p:cNvPr id="67" name="Picture 66" descr="image.png"/>
          <p:cNvPicPr>
            <a:picLocks noChangeAspect="1"/>
          </p:cNvPicPr>
          <p:nvPr/>
        </p:nvPicPr>
        <p:blipFill>
          <a:blip r:embed="rId31">
            <a:alphaModFix amt="100000"/>
          </a:blip>
          <a:stretch>
            <a:fillRect/>
          </a:stretch>
        </p:blipFill>
        <p:spPr>
          <a:xfrm>
            <a:off x="9096147" y="4204335"/>
            <a:ext cx="133346" cy="10668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9267593" y="4171950"/>
            <a:ext cx="111439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Business continuity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6324441" y="4610099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D32F2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TextBox 69"/>
          <p:cNvSpPr txBox="1"/>
          <p:nvPr/>
        </p:nvSpPr>
        <p:spPr>
          <a:xfrm>
            <a:off x="6438739" y="4724399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99.9%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38739" y="5010149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Security Coverage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8181770" y="4610099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TextBox 72"/>
          <p:cNvSpPr txBox="1"/>
          <p:nvPr/>
        </p:nvSpPr>
        <p:spPr>
          <a:xfrm>
            <a:off x="8296067" y="4724399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7+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96067" y="5010149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Compliance Standards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10029574" y="4610099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TextBox 75"/>
          <p:cNvSpPr txBox="1"/>
          <p:nvPr/>
        </p:nvSpPr>
        <p:spPr>
          <a:xfrm>
            <a:off x="10143871" y="4724399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6+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143871" y="5010149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Active Measures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6324441" y="5391150"/>
            <a:ext cx="5486262" cy="361950"/>
          </a:xfrm>
          <a:prstGeom prst="roundRect">
            <a:avLst>
              <a:gd name="adj" fmla="val 42105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Round Same Side Corner Rectangle 78"/>
          <p:cNvSpPr/>
          <p:nvPr/>
        </p:nvSpPr>
        <p:spPr>
          <a:xfrm rot="16200000">
            <a:off x="6209506" y="5506085"/>
            <a:ext cx="3619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32F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0" name="Picture 79" descr="image.png"/>
          <p:cNvPicPr>
            <a:picLocks noChangeAspect="1"/>
          </p:cNvPicPr>
          <p:nvPr/>
        </p:nvPicPr>
        <p:blipFill>
          <a:blip r:embed="rId32">
            <a:alphaModFix amt="100000"/>
          </a:blip>
          <a:stretch>
            <a:fillRect/>
          </a:stretch>
        </p:blipFill>
        <p:spPr>
          <a:xfrm>
            <a:off x="6457788" y="5491930"/>
            <a:ext cx="171445" cy="16038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705432" y="5505450"/>
            <a:ext cx="460998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</a:t>
            </a:r>
            <a:r>
              <a:rPr sz="717" b="1">
                <a:solidFill>
                  <a:srgbClr val="D32F2F"/>
                </a:solidFill>
                <a:latin typeface="Montserrat"/>
                <a:rFonts ascii="Montserrat" hAnsi="Montserrat" eastAsia="Montserrat" cs="Montserrat"/>
              </a:rPr>
              <a:t>Defense-in-Depth:</a:t>
            </a: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 Multi-layer security approach across all platform components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50000">
              <a:srgbClr val="F0F4F8"/>
            </a:gs>
            <a:gs pos="100000">
              <a:srgbClr val="E8F0F7"/>
            </a:gs>
          </a:gsLst>
          <a:lin scaled="0" ang="8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686582" y="-1000125"/>
            <a:ext cx="4190895" cy="4190999"/>
          </a:xfrm>
          <a:prstGeom prst="roundRect">
            <a:avLst>
              <a:gd name="adj" fmla="val 50000"/>
            </a:avLst>
          </a:prstGeom>
          <a:solidFill>
            <a:srgbClr val="2E5C8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-590535" y="4210049"/>
            <a:ext cx="3524161" cy="3524250"/>
          </a:xfrm>
          <a:prstGeom prst="roundRect">
            <a:avLst>
              <a:gd name="adj" fmla="val 50000"/>
            </a:avLst>
          </a:prstGeom>
          <a:solidFill>
            <a:srgbClr val="4CAF50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584" y="209550"/>
            <a:ext cx="4667133" cy="3809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2E5C8E"/>
                </a:solidFill>
                <a:latin typeface="Merriweather"/>
                <a:rFonts ascii="Merriweather" hAnsi="Merriweather" eastAsia="Merriweather" cs="Merriweather"/>
              </a:rPr>
              <a:t>Performance Specifications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0990" y="2247899"/>
            <a:ext cx="5486262" cy="1257300"/>
          </a:xfrm>
          <a:prstGeom prst="roundRect">
            <a:avLst>
              <a:gd name="adj" fmla="val 18181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552436" y="2449083"/>
            <a:ext cx="209544" cy="1500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79" y="2419349"/>
            <a:ext cx="1647783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Performance Targets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552436" y="2740152"/>
            <a:ext cx="133346" cy="1013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3881" y="2724150"/>
            <a:ext cx="85722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Page Load &lt; 2s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3162220" y="2726816"/>
            <a:ext cx="133346" cy="1280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33666" y="2724150"/>
            <a:ext cx="71435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API &lt; 500ms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552436" y="2958084"/>
            <a:ext cx="133346" cy="1226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3881" y="2952750"/>
            <a:ext cx="809604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TTFB &lt; 200ms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3162220" y="2974086"/>
            <a:ext cx="133346" cy="906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3666" y="2952750"/>
            <a:ext cx="103819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1,000+ Concurrent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552436" y="3189350"/>
            <a:ext cx="133346" cy="1173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3881" y="3181350"/>
            <a:ext cx="108582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10,000+ Orders/day</a:t>
            </a: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3162220" y="3186684"/>
            <a:ext cx="133346" cy="12268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33666" y="3181350"/>
            <a:ext cx="79055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99.9% Uptime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0990" y="3619499"/>
            <a:ext cx="5486262" cy="1028700"/>
          </a:xfrm>
          <a:prstGeom prst="roundRect">
            <a:avLst>
              <a:gd name="adj" fmla="val 22222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552436" y="3819267"/>
            <a:ext cx="209544" cy="15291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8179" y="3790949"/>
            <a:ext cx="83817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Web Vitals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552436" y="4109084"/>
            <a:ext cx="133346" cy="1066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3881" y="4095749"/>
            <a:ext cx="56196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LCP &lt; 2.5s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3173333" y="4095749"/>
            <a:ext cx="111122" cy="1333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33666" y="4095749"/>
            <a:ext cx="69530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FID &lt; 100ms</a:t>
            </a: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52436" y="4345686"/>
            <a:ext cx="133346" cy="906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23881" y="4324349"/>
            <a:ext cx="48576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CLS &lt; 0.1</a:t>
            </a: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3162220" y="4345686"/>
            <a:ext cx="133346" cy="9067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333666" y="4324349"/>
            <a:ext cx="5524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FCP &lt; 1.8s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80990" y="4762500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495287" y="4876800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&lt; 2s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5287" y="5162550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Page Load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238319" y="4762500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2352616" y="4876800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99.9%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52616" y="5162550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Uptime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4086122" y="4762500"/>
            <a:ext cx="1781130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4200419" y="4876800"/>
            <a:ext cx="1552536" cy="266699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130"/>
              </a:spcAft>
            </a:pPr>
            <a:r>
              <a:rPr sz="119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10K+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00419" y="5162550"/>
            <a:ext cx="155253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ctr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Daily Orders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324441" y="2247899"/>
            <a:ext cx="5486262" cy="1638299"/>
          </a:xfrm>
          <a:prstGeom prst="roundRect">
            <a:avLst>
              <a:gd name="adj" fmla="val 13953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5">
            <a:alphaModFix amt="100000"/>
          </a:blip>
          <a:stretch>
            <a:fillRect/>
          </a:stretch>
        </p:blipFill>
        <p:spPr>
          <a:xfrm>
            <a:off x="6495887" y="2464658"/>
            <a:ext cx="209544" cy="11893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781630" y="2419349"/>
            <a:ext cx="800079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4CAF50"/>
                </a:solidFill>
                <a:latin typeface="Montserrat"/>
                <a:rFonts ascii="Montserrat" hAnsi="Montserrat" eastAsia="Montserrat" cs="Montserrat"/>
              </a:rPr>
              <a:t>Scalability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6">
            <a:alphaModFix amt="100000"/>
          </a:blip>
          <a:stretch>
            <a:fillRect/>
          </a:stretch>
        </p:blipFill>
        <p:spPr>
          <a:xfrm>
            <a:off x="6495887" y="2737484"/>
            <a:ext cx="133346" cy="10668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705432" y="2724150"/>
            <a:ext cx="2114497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Horizontal scaling with load balancer</a:t>
            </a: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17">
            <a:alphaModFix amt="100000"/>
          </a:blip>
          <a:stretch>
            <a:fillRect/>
          </a:stretch>
        </p:blipFill>
        <p:spPr>
          <a:xfrm>
            <a:off x="6495887" y="2949702"/>
            <a:ext cx="133346" cy="10134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705432" y="2933699"/>
            <a:ext cx="193352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Read replicas, connection pooling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8">
            <a:alphaModFix amt="100000"/>
          </a:blip>
          <a:stretch>
            <a:fillRect/>
          </a:stretch>
        </p:blipFill>
        <p:spPr>
          <a:xfrm>
            <a:off x="6495887" y="3159252"/>
            <a:ext cx="133346" cy="10134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705432" y="3143250"/>
            <a:ext cx="1838279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Redis cluster for high availability</a:t>
            </a: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9">
            <a:alphaModFix amt="100000"/>
          </a:blip>
          <a:stretch>
            <a:fillRect/>
          </a:stretch>
        </p:blipFill>
        <p:spPr>
          <a:xfrm>
            <a:off x="6495887" y="3360800"/>
            <a:ext cx="133346" cy="11734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705432" y="3352800"/>
            <a:ext cx="117154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CDN for static assets</a:t>
            </a:r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20">
            <a:alphaModFix amt="100000"/>
          </a:blip>
          <a:stretch>
            <a:fillRect/>
          </a:stretch>
        </p:blipFill>
        <p:spPr>
          <a:xfrm>
            <a:off x="6495887" y="3578352"/>
            <a:ext cx="133346" cy="101346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705432" y="3562349"/>
            <a:ext cx="1685882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S3-compatible object storage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324441" y="4000500"/>
            <a:ext cx="5486262" cy="1428750"/>
          </a:xfrm>
          <a:prstGeom prst="roundRect">
            <a:avLst>
              <a:gd name="adj" fmla="val 16000"/>
            </a:avLst>
          </a:prstGeom>
          <a:solidFill>
            <a:srgbClr val="FFFFFF">
              <a:alpha val="80000"/>
            </a:srgbClr>
          </a:solidFill>
          <a:ln w="16510">
            <a:solidFill>
              <a:srgbClr val="2E5C8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21">
            <a:alphaModFix amt="100000"/>
          </a:blip>
          <a:stretch>
            <a:fillRect/>
          </a:stretch>
        </p:blipFill>
        <p:spPr>
          <a:xfrm>
            <a:off x="6495887" y="4186108"/>
            <a:ext cx="209544" cy="18123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781630" y="4171950"/>
            <a:ext cx="1085822" cy="2286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2E5C8E"/>
                </a:solidFill>
                <a:latin typeface="Montserrat"/>
                <a:rFonts ascii="Montserrat" hAnsi="Montserrat" eastAsia="Montserrat" cs="Montserrat"/>
              </a:rPr>
              <a:t>Infrastructure</a:t>
            </a: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22">
            <a:alphaModFix amt="100000"/>
          </a:blip>
          <a:stretch>
            <a:fillRect/>
          </a:stretch>
        </p:blipFill>
        <p:spPr>
          <a:xfrm>
            <a:off x="6495887" y="4528294"/>
            <a:ext cx="133346" cy="3026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705432" y="4476750"/>
            <a:ext cx="1781130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2× App Servers (16 vCPU, 64GB)</a:t>
            </a:r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23">
            <a:alphaModFix amt="100000"/>
          </a:blip>
          <a:stretch>
            <a:fillRect/>
          </a:stretch>
        </p:blipFill>
        <p:spPr>
          <a:xfrm>
            <a:off x="6495887" y="4742717"/>
            <a:ext cx="133346" cy="2051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705432" y="4686300"/>
            <a:ext cx="1676358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1× DB (32 vCPU, 128GB NVMe)</a:t>
            </a: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24">
            <a:alphaModFix amt="100000"/>
          </a:blip>
          <a:stretch>
            <a:fillRect/>
          </a:stretch>
        </p:blipFill>
        <p:spPr>
          <a:xfrm>
            <a:off x="6495887" y="4897183"/>
            <a:ext cx="133346" cy="13068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705432" y="4895849"/>
            <a:ext cx="1533486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3× Redis Nodes (8GB each)</a:t>
            </a: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25">
            <a:alphaModFix amt="100000"/>
          </a:blip>
          <a:stretch>
            <a:fillRect/>
          </a:stretch>
        </p:blipFill>
        <p:spPr>
          <a:xfrm>
            <a:off x="6495887" y="5116068"/>
            <a:ext cx="133346" cy="11201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705432" y="5105400"/>
            <a:ext cx="1790655" cy="152400"/>
          </a:xfrm>
          <a:prstGeom prst="rect">
            <a:avLst/>
          </a:prstGeom>
          <a:noFill/>
        </p:spPr>
        <p:txBody>
          <a:bodyPr wrap="none" anchor="ctr" lIns="73152" rIns="73152" tIns="54864" bIns="54864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5A6C7D"/>
                </a:solidFill>
                <a:latin typeface="Montserrat"/>
                <a:rFonts ascii="Montserrat" hAnsi="Montserrat" eastAsia="Montserrat" cs="Montserrat"/>
              </a:rPr>
              <a:t>Load Balancer (Nginx/HAProxy)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